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300" r:id="rId3"/>
    <p:sldId id="309" r:id="rId4"/>
    <p:sldId id="305" r:id="rId5"/>
    <p:sldId id="295" r:id="rId6"/>
    <p:sldId id="299" r:id="rId7"/>
    <p:sldId id="312" r:id="rId8"/>
    <p:sldId id="313" r:id="rId9"/>
    <p:sldId id="314" r:id="rId10"/>
    <p:sldId id="302" r:id="rId11"/>
    <p:sldId id="303" r:id="rId12"/>
    <p:sldId id="286" r:id="rId13"/>
    <p:sldId id="291" r:id="rId14"/>
    <p:sldId id="311" r:id="rId15"/>
  </p:sldIdLst>
  <p:sldSz cx="18288000" cy="10287000"/>
  <p:notesSz cx="6858000" cy="9144000"/>
  <p:embeddedFontLst>
    <p:embeddedFont>
      <p:font typeface="Elice DigitalBaeum OTF" panose="020B0600000101010101" charset="-127"/>
      <p:regular r:id="rId17"/>
    </p:embeddedFont>
    <p:embeddedFont>
      <p:font typeface="Noto Sans CJK KR Regular" panose="020B0600000101010101" charset="-127"/>
      <p:regular r:id="rId18"/>
    </p:embeddedFont>
    <p:embeddedFont>
      <p:font typeface="Pretendard Regular" panose="020B0600000101010101" charset="-127"/>
      <p:regular r:id="rId19"/>
    </p:embeddedFont>
    <p:embeddedFont>
      <p:font typeface="Abadi" panose="020B0604020104020204" pitchFamily="34" charset="0"/>
      <p:regular r:id="rId20"/>
    </p:embeddedFont>
    <p:embeddedFont>
      <p:font typeface="Pretendard Medium" panose="020B0600000101010101" charset="0"/>
      <p:bold r:id="rId21"/>
    </p:embeddedFont>
    <p:embeddedFont>
      <p:font typeface="Pretendard SemiBold" panose="020B0600000101010101" charset="0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A7"/>
    <a:srgbClr val="E6FD72"/>
    <a:srgbClr val="F5E1FF"/>
    <a:srgbClr val="1C2939"/>
    <a:srgbClr val="DFDFDF"/>
    <a:srgbClr val="D37DFF"/>
    <a:srgbClr val="FFFFFF"/>
    <a:srgbClr val="4F81BD"/>
    <a:srgbClr val="DCDEEC"/>
    <a:srgbClr val="212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86054" autoAdjust="0"/>
  </p:normalViewPr>
  <p:slideViewPr>
    <p:cSldViewPr>
      <p:cViewPr varScale="1">
        <p:scale>
          <a:sx n="66" d="100"/>
          <a:sy n="66" d="100"/>
        </p:scale>
        <p:origin x="1230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E6E9E-A659-44DB-8464-00CCED09B315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BB974-46D3-4742-8B4F-A4D68CA88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5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저는 임종현이라고 하구요 센터 클래스를 통해 여러분을 </a:t>
            </a:r>
            <a:r>
              <a:rPr lang="ko-KR" altLang="en-US" dirty="0" err="1"/>
              <a:t>만나뵙게</a:t>
            </a:r>
            <a:r>
              <a:rPr lang="ko-KR" altLang="en-US" dirty="0"/>
              <a:t> 되었습니다</a:t>
            </a:r>
            <a:r>
              <a:rPr lang="en-US" altLang="ko-KR" dirty="0"/>
              <a:t>. </a:t>
            </a:r>
            <a:r>
              <a:rPr lang="ko-KR" altLang="en-US" dirty="0"/>
              <a:t>만나서 반갑습니다</a:t>
            </a:r>
            <a:r>
              <a:rPr lang="en-US" altLang="ko-KR" dirty="0"/>
              <a:t>~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바로 강의 들어가면 너무 </a:t>
            </a:r>
            <a:r>
              <a:rPr lang="ko-KR" altLang="en-US" dirty="0" err="1"/>
              <a:t>지루하니깐</a:t>
            </a:r>
            <a:r>
              <a:rPr lang="en-US" altLang="ko-KR" dirty="0"/>
              <a:t>, </a:t>
            </a:r>
            <a:r>
              <a:rPr lang="ko-KR" altLang="en-US" dirty="0"/>
              <a:t>가볍게 서로 조금씩 알아가보는 시간을 먼저 가져보려고 해요</a:t>
            </a:r>
            <a:r>
              <a:rPr lang="en-US" altLang="ko-KR" dirty="0"/>
              <a:t>. </a:t>
            </a:r>
            <a:r>
              <a:rPr lang="ko-KR" altLang="en-US" dirty="0"/>
              <a:t>혹시 여기에서 개발 </a:t>
            </a:r>
            <a:r>
              <a:rPr lang="ko-KR" altLang="en-US" dirty="0" err="1"/>
              <a:t>해보신분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다들 개발에 관심이 있어 오늘 클래스를 들으러 </a:t>
            </a:r>
            <a:r>
              <a:rPr lang="ko-KR" altLang="en-US" dirty="0" err="1"/>
              <a:t>왔을거라고</a:t>
            </a:r>
            <a:r>
              <a:rPr lang="ko-KR" altLang="en-US" dirty="0"/>
              <a:t> 생각되는데요</a:t>
            </a:r>
            <a:r>
              <a:rPr lang="en-US" altLang="ko-KR" dirty="0"/>
              <a:t>, </a:t>
            </a:r>
            <a:r>
              <a:rPr lang="ko-KR" altLang="en-US" dirty="0" err="1"/>
              <a:t>한분씩</a:t>
            </a:r>
            <a:r>
              <a:rPr lang="ko-KR" altLang="en-US" dirty="0"/>
              <a:t> 개발에 어떻게 관심을 가지게 되었는지</a:t>
            </a:r>
            <a:r>
              <a:rPr lang="en-US" altLang="ko-KR" dirty="0"/>
              <a:t>? (</a:t>
            </a:r>
            <a:r>
              <a:rPr lang="ko-KR" altLang="en-US" dirty="0"/>
              <a:t>혹시 </a:t>
            </a:r>
            <a:r>
              <a:rPr lang="ko-KR" altLang="en-US" dirty="0" err="1"/>
              <a:t>관심없는데</a:t>
            </a:r>
            <a:r>
              <a:rPr lang="ko-KR" altLang="en-US" dirty="0"/>
              <a:t> 그냥 들으러 </a:t>
            </a:r>
            <a:r>
              <a:rPr lang="ko-KR" altLang="en-US" dirty="0" err="1"/>
              <a:t>오신분</a:t>
            </a:r>
            <a:r>
              <a:rPr lang="ko-KR" altLang="en-US" dirty="0"/>
              <a:t> 없으시죠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68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혹시 이중에 개발자에 관심 </a:t>
            </a:r>
            <a:r>
              <a:rPr lang="ko-KR" altLang="en-US" dirty="0" err="1"/>
              <a:t>있으신분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938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재미로 만들어본 적성검사입니다</a:t>
            </a:r>
            <a:r>
              <a:rPr lang="en-US" altLang="ko-KR" dirty="0"/>
              <a:t>. </a:t>
            </a:r>
            <a:r>
              <a:rPr lang="ko-KR" altLang="en-US" dirty="0"/>
              <a:t>제가 이런 성향을 가지고 있고</a:t>
            </a:r>
            <a:r>
              <a:rPr lang="en-US" altLang="ko-KR" dirty="0"/>
              <a:t>, </a:t>
            </a:r>
            <a:r>
              <a:rPr lang="ko-KR" altLang="en-US" dirty="0"/>
              <a:t>꼭 이것이 정답이 아닙니다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5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순서는 다음과 같이 진행하려고 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833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필드에서 실무를 열심히 뛰고 있는 현직 웹 </a:t>
            </a:r>
            <a:r>
              <a:rPr lang="ko-KR" altLang="en-US" dirty="0" err="1"/>
              <a:t>개발자에요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42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제가 개발하고 있는 프로그램인데</a:t>
            </a:r>
            <a:r>
              <a:rPr lang="en-US" altLang="ko-KR" dirty="0"/>
              <a:t>, </a:t>
            </a:r>
            <a:r>
              <a:rPr lang="ko-KR" altLang="en-US" dirty="0"/>
              <a:t>간단하게 소개하자면 기업에서 사용하는 프로그램이에요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수십만명이 </a:t>
            </a:r>
            <a:r>
              <a:rPr lang="ko-KR" altLang="en-US" dirty="0" err="1"/>
              <a:t>사용중이에요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03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소통하며 수강생분들이 하나라도 </a:t>
            </a:r>
            <a:r>
              <a:rPr lang="ko-KR" altLang="en-US" dirty="0" err="1"/>
              <a:t>얻어가는것이</a:t>
            </a:r>
            <a:r>
              <a:rPr lang="ko-KR" altLang="en-US" dirty="0"/>
              <a:t> 있다면 좋을 것 같아요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0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여러분이 인터넷에서 볼 수 있는 모든 글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그림 등이 웹페이지 입니다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사전적인 의미로는 월드 와이드 웹 상에 있는 문서를 가리킨다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네이버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다음과 같이 우리가 사용하는 웹 페이지들은 어떻게 만들어질까</a:t>
            </a:r>
            <a:r>
              <a:rPr kumimoji="1" lang="en-US" altLang="ko-KR" dirty="0"/>
              <a:t>? =&gt; </a:t>
            </a:r>
            <a:r>
              <a:rPr kumimoji="1" lang="ko-KR" altLang="en-US" dirty="0"/>
              <a:t>오늘 여러분들이 직접 해보시게 </a:t>
            </a:r>
            <a:r>
              <a:rPr kumimoji="1" lang="ko-KR" altLang="en-US" dirty="0" err="1"/>
              <a:t>될겁니다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제가 이번에 준비한강의는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간단한 웹페이지 만들기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아무리 간단한 웹 페이지라도 최소한의 이론은 필요하기 때문에 준비를 </a:t>
            </a:r>
            <a:r>
              <a:rPr kumimoji="1" lang="ko-KR" altLang="en-US" dirty="0" err="1"/>
              <a:t>해보았구요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최대한 쉽게 준비를 했으니 끝까지 잘 </a:t>
            </a:r>
            <a:r>
              <a:rPr kumimoji="1" lang="ko-KR" altLang="en-US" dirty="0" err="1"/>
              <a:t>따라와주시면</a:t>
            </a:r>
            <a:r>
              <a:rPr kumimoji="1" lang="ko-KR" altLang="en-US" dirty="0"/>
              <a:t> 감사하겠습니다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31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웹 페이지를 만드는 목적은 정말 다양합니다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누군가는 호기심에</a:t>
            </a:r>
            <a:r>
              <a:rPr lang="en-US" altLang="ko-KR" dirty="0"/>
              <a:t>, </a:t>
            </a:r>
            <a:r>
              <a:rPr lang="ko-KR" altLang="en-US" dirty="0"/>
              <a:t>누구는 공부를 위해</a:t>
            </a:r>
            <a:r>
              <a:rPr lang="en-US" altLang="ko-KR" dirty="0"/>
              <a:t>, </a:t>
            </a:r>
            <a:r>
              <a:rPr lang="ko-KR" altLang="en-US" dirty="0"/>
              <a:t>가게나 사업목적인 비즈니스 등 정말 다양한 목적이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85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웹 페이지를 만들기 위해 웹 페이지가 무엇이고</a:t>
            </a:r>
            <a:r>
              <a:rPr lang="en-US" altLang="ko-KR" dirty="0"/>
              <a:t>, </a:t>
            </a:r>
            <a:r>
              <a:rPr lang="ko-KR" altLang="en-US" dirty="0"/>
              <a:t>어떻게 작동하는지 위해 알아야겠죠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인터넷이 </a:t>
            </a:r>
            <a:r>
              <a:rPr lang="ko-KR" altLang="en-US" dirty="0" err="1"/>
              <a:t>뭔지</a:t>
            </a:r>
            <a:r>
              <a:rPr lang="ko-KR" altLang="en-US" dirty="0"/>
              <a:t> 모르는 사람을 </a:t>
            </a:r>
            <a:r>
              <a:rPr lang="ko-KR" altLang="en-US" dirty="0" err="1"/>
              <a:t>없을거에요</a:t>
            </a:r>
            <a:r>
              <a:rPr lang="en-US" altLang="ko-KR" dirty="0"/>
              <a:t>. </a:t>
            </a:r>
            <a:r>
              <a:rPr lang="ko-KR" altLang="en-US" dirty="0"/>
              <a:t>전 세계로 연결되어 있는 통신망입니다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하지만 </a:t>
            </a:r>
            <a:r>
              <a:rPr lang="en-US" altLang="ko-KR" dirty="0"/>
              <a:t>www</a:t>
            </a:r>
            <a:r>
              <a:rPr lang="ko-KR" altLang="en-US" dirty="0"/>
              <a:t>에 대해서는 </a:t>
            </a:r>
            <a:r>
              <a:rPr lang="ko-KR" altLang="en-US" dirty="0" err="1"/>
              <a:t>뭔지</a:t>
            </a:r>
            <a:r>
              <a:rPr lang="ko-KR" altLang="en-US" dirty="0"/>
              <a:t> 조금 헷갈리실 수 있는데요</a:t>
            </a:r>
            <a:r>
              <a:rPr lang="en-US" altLang="ko-KR" dirty="0"/>
              <a:t>, </a:t>
            </a:r>
            <a:r>
              <a:rPr lang="ko-KR" altLang="en-US" dirty="0"/>
              <a:t>웹 인터넷의 서비스 중 하나입니다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인터넷에서 웹이 차지하는 비중이 워낙 </a:t>
            </a:r>
            <a:r>
              <a:rPr lang="ko-KR" altLang="en-US" dirty="0" err="1"/>
              <a:t>높다보니</a:t>
            </a:r>
            <a:r>
              <a:rPr lang="en-US" altLang="ko-KR" dirty="0"/>
              <a:t>, </a:t>
            </a:r>
            <a:r>
              <a:rPr lang="ko-KR" altLang="en-US" dirty="0"/>
              <a:t>일반적으로 인터넷과 웹을 같은 용어로 사용하고 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웹 이외의 인터넷 서비스는 </a:t>
            </a:r>
            <a:r>
              <a:rPr lang="en-US" altLang="ko-KR" dirty="0"/>
              <a:t>(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en-US" altLang="ko-KR" dirty="0" err="1"/>
              <a:t>icloud</a:t>
            </a:r>
            <a:r>
              <a:rPr lang="ko-KR" altLang="en-US" dirty="0"/>
              <a:t>등 파일 전송</a:t>
            </a:r>
            <a:r>
              <a:rPr lang="en-US" altLang="ko-KR" dirty="0"/>
              <a:t>, </a:t>
            </a:r>
            <a:r>
              <a:rPr lang="ko-KR" altLang="en-US" dirty="0" err="1"/>
              <a:t>보이스톡</a:t>
            </a:r>
            <a:r>
              <a:rPr lang="en-US" altLang="ko-KR" dirty="0"/>
              <a:t>/</a:t>
            </a:r>
            <a:r>
              <a:rPr lang="ko-KR" altLang="en-US" dirty="0"/>
              <a:t>페이스타임 등등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94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40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wa.douzone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3492500"/>
            <a:ext cx="5029200" cy="5575300"/>
          </a:xfrm>
          <a:prstGeom prst="rect">
            <a:avLst/>
          </a:prstGeom>
          <a:effectLst>
            <a:outerShdw blurRad="912198" dir="2700000">
              <a:srgbClr val="1C2939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7848600"/>
            <a:ext cx="685800" cy="69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+mn-ea"/>
              </a:rPr>
              <a:t>양산센터</a:t>
            </a:r>
            <a:r>
              <a:rPr lang="en-US" sz="1500" b="0" i="0" u="none" strike="noStrike" spc="100" dirty="0">
                <a:solidFill>
                  <a:srgbClr val="CACACA"/>
                </a:solidFill>
                <a:latin typeface="+mn-ea"/>
              </a:rPr>
              <a:t>.COM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+mn-ea"/>
              </a:rPr>
              <a:t>2080.06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4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FFFFFF">
                    <a:alpha val="52157"/>
                  </a:srgbClr>
                </a:solidFill>
                <a:latin typeface="+mn-ea"/>
              </a:rPr>
              <a:t>File       Edit       View      Option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56300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7800" b="0" i="0" u="none" strike="noStrike" spc="-600" dirty="0">
                <a:solidFill>
                  <a:srgbClr val="D37DFF"/>
                </a:solidFill>
                <a:latin typeface="Abadi" panose="020B0604020104020204" pitchFamily="34" charset="0"/>
                <a:ea typeface="SB AggroOTF Light"/>
              </a:rPr>
              <a:t>IT </a:t>
            </a:r>
            <a:r>
              <a:rPr lang="en-US" sz="7800" b="0" i="0" u="none" strike="noStrike" spc="-6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Abadi" panose="020B0604020104020204" pitchFamily="34" charset="0"/>
                <a:ea typeface="SB AggroOTF Light" panose="020B0600000101010101" charset="-127"/>
              </a:rPr>
              <a:t>웹개발자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Abadi" panose="020B0604020104020204" pitchFamily="34" charset="0"/>
              </a:rPr>
              <a:t>  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Abadi" panose="020B0604020104020204" pitchFamily="34" charset="0"/>
                <a:ea typeface="SB AggroOTF Light"/>
              </a:rPr>
              <a:t>강의</a:t>
            </a:r>
            <a:endParaRPr lang="ko-KR" sz="7800" b="0" i="0" u="none" strike="noStrike" spc="-600" dirty="0">
              <a:solidFill>
                <a:srgbClr val="FFFFFF"/>
              </a:solidFill>
              <a:latin typeface="Abadi" panose="020B0604020104020204" pitchFamily="34" charset="0"/>
              <a:ea typeface="SB AggroOTF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73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Abadi" panose="020B0604020104020204" pitchFamily="34" charset="0"/>
              </a:rPr>
              <a:t>{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6800" y="4165600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b="0" i="0" u="none" strike="noStrike" spc="-600" dirty="0">
                <a:solidFill>
                  <a:srgbClr val="E6FD72"/>
                </a:solidFill>
                <a:latin typeface="Abadi" panose="020B0604020104020204" pitchFamily="34" charset="0"/>
                <a:ea typeface="SB AggroOTF Light"/>
              </a:rPr>
              <a:t>나도 할 수 있다</a:t>
            </a:r>
            <a:endParaRPr lang="ko-KR" sz="11000" b="0" i="0" u="none" strike="noStrike" spc="-600" dirty="0">
              <a:solidFill>
                <a:srgbClr val="FFFFFF"/>
              </a:solidFill>
              <a:latin typeface="Abadi" panose="020B0604020104020204" pitchFamily="34" charset="0"/>
              <a:ea typeface="SB AggroOTF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54200" y="7835900"/>
            <a:ext cx="3911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Abadi" panose="020B0604020104020204" pitchFamily="34" charset="0"/>
              </a:rPr>
              <a:t>// Ready to Start?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Abadi" panose="020B0604020104020204" pitchFamily="34" charset="0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Abadi" panose="020B0604020104020204" pitchFamily="34" charset="0"/>
              </a:rPr>
              <a:t>"Next Page"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Abadi" panose="020B0604020104020204" pitchFamily="34" charset="0"/>
              </a:rPr>
              <a:t>);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06000" y="3771900"/>
            <a:ext cx="18669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Noto Sans CJK KR Regular"/>
              </a:rPr>
              <a:t>   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4200" y="2959100"/>
            <a:ext cx="7340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Abadi" panose="020B0604020104020204" pitchFamily="34" charset="0"/>
              </a:rPr>
              <a:t>// Welcome to the Coding Plan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Abadi" panose="020B0604020104020204" pitchFamily="34" charset="0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Abadi" panose="020B0604020104020204" pitchFamily="34" charset="0"/>
              </a:rPr>
              <a:t>"Developer's Programming Plan"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Abadi" panose="020B0604020104020204" pitchFamily="34" charset="0"/>
              </a:rPr>
              <a:t>);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4200" y="8877300"/>
            <a:ext cx="1526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FF6D2D7-CD52-0680-A344-05759BB50576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ea"/>
              </a:rPr>
              <a:t>PART3. </a:t>
            </a: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ea"/>
              </a:rPr>
              <a:t>취업 관련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5" name="그래픽 12">
            <a:extLst>
              <a:ext uri="{FF2B5EF4-FFF2-40B4-BE49-F238E27FC236}">
                <a16:creationId xmlns:a16="http://schemas.microsoft.com/office/drawing/2014/main" id="{8A9F207C-33E8-D233-8F41-9BCB9FD6455B}"/>
              </a:ext>
            </a:extLst>
          </p:cNvPr>
          <p:cNvSpPr/>
          <p:nvPr/>
        </p:nvSpPr>
        <p:spPr>
          <a:xfrm>
            <a:off x="2210791" y="3767001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7DBAA01-AFFD-F685-DE86-EF7568603703}"/>
              </a:ext>
            </a:extLst>
          </p:cNvPr>
          <p:cNvSpPr/>
          <p:nvPr/>
        </p:nvSpPr>
        <p:spPr>
          <a:xfrm>
            <a:off x="2286001" y="3877721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257A78B-A0AF-1DF5-2600-E4684B9EF8A2}"/>
              </a:ext>
            </a:extLst>
          </p:cNvPr>
          <p:cNvSpPr txBox="1">
            <a:spLocks/>
          </p:cNvSpPr>
          <p:nvPr/>
        </p:nvSpPr>
        <p:spPr>
          <a:xfrm>
            <a:off x="2895601" y="3572921"/>
            <a:ext cx="13563600" cy="74866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[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서비스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] B2C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16" name="그래픽 12">
            <a:extLst>
              <a:ext uri="{FF2B5EF4-FFF2-40B4-BE49-F238E27FC236}">
                <a16:creationId xmlns:a16="http://schemas.microsoft.com/office/drawing/2014/main" id="{4565B75A-F3FF-28B6-DFED-DC32376DF718}"/>
              </a:ext>
            </a:extLst>
          </p:cNvPr>
          <p:cNvSpPr/>
          <p:nvPr/>
        </p:nvSpPr>
        <p:spPr>
          <a:xfrm>
            <a:off x="2222501" y="6113417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CFF090D-7952-4E44-8220-0A3188E4914B}"/>
              </a:ext>
            </a:extLst>
          </p:cNvPr>
          <p:cNvSpPr/>
          <p:nvPr/>
        </p:nvSpPr>
        <p:spPr>
          <a:xfrm>
            <a:off x="2297711" y="6224137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816919B-45D3-63BE-97C7-38E652402E59}"/>
              </a:ext>
            </a:extLst>
          </p:cNvPr>
          <p:cNvSpPr txBox="1">
            <a:spLocks/>
          </p:cNvSpPr>
          <p:nvPr/>
        </p:nvSpPr>
        <p:spPr>
          <a:xfrm>
            <a:off x="2907311" y="5919337"/>
            <a:ext cx="13563600" cy="74866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[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솔루션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/SI] B2B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19" name="그래픽 12">
            <a:extLst>
              <a:ext uri="{FF2B5EF4-FFF2-40B4-BE49-F238E27FC236}">
                <a16:creationId xmlns:a16="http://schemas.microsoft.com/office/drawing/2014/main" id="{B5A0982E-7F61-C02F-EDCF-CE902B0CBFD3}"/>
              </a:ext>
            </a:extLst>
          </p:cNvPr>
          <p:cNvSpPr/>
          <p:nvPr/>
        </p:nvSpPr>
        <p:spPr>
          <a:xfrm>
            <a:off x="2210791" y="8459659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DCAE3A0-4FCD-CEF6-2B94-B400D6FCE4A6}"/>
              </a:ext>
            </a:extLst>
          </p:cNvPr>
          <p:cNvSpPr/>
          <p:nvPr/>
        </p:nvSpPr>
        <p:spPr>
          <a:xfrm>
            <a:off x="2286001" y="8570379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5697B43-9128-A7A9-C132-8FAE4DBDFD48}"/>
              </a:ext>
            </a:extLst>
          </p:cNvPr>
          <p:cNvSpPr txBox="1">
            <a:spLocks/>
          </p:cNvSpPr>
          <p:nvPr/>
        </p:nvSpPr>
        <p:spPr>
          <a:xfrm>
            <a:off x="2895601" y="8265579"/>
            <a:ext cx="13563600" cy="74866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[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프리랜서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]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8D390D9-C066-8672-BE18-9B6488653825}"/>
              </a:ext>
            </a:extLst>
          </p:cNvPr>
          <p:cNvSpPr txBox="1">
            <a:spLocks/>
          </p:cNvSpPr>
          <p:nvPr/>
        </p:nvSpPr>
        <p:spPr>
          <a:xfrm>
            <a:off x="2951451" y="4297492"/>
            <a:ext cx="3352800" cy="166269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사용자 경험 중점 </a:t>
            </a:r>
            <a:endParaRPr lang="en-US" altLang="ko-KR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안정성과 보안 중요 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endParaRPr lang="ko-KR" altLang="en-US" sz="2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AF49D72-29BC-4496-719B-8A544CD56643}"/>
              </a:ext>
            </a:extLst>
          </p:cNvPr>
          <p:cNvSpPr txBox="1">
            <a:spLocks/>
          </p:cNvSpPr>
          <p:nvPr/>
        </p:nvSpPr>
        <p:spPr>
          <a:xfrm>
            <a:off x="2951451" y="6717160"/>
            <a:ext cx="9220200" cy="97667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다른 기업 대상으로 소프트웨어 서비스 제공</a:t>
            </a:r>
            <a:endParaRPr lang="en-US" altLang="ko-KR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복잡한 시스템 통합 작업</a:t>
            </a:r>
            <a:endParaRPr lang="en-US" altLang="ko-KR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25B0C43C-0002-16CA-0BAD-E72109D21DAD}"/>
              </a:ext>
            </a:extLst>
          </p:cNvPr>
          <p:cNvSpPr txBox="1">
            <a:spLocks/>
          </p:cNvSpPr>
          <p:nvPr/>
        </p:nvSpPr>
        <p:spPr>
          <a:xfrm>
            <a:off x="2967037" y="8998728"/>
            <a:ext cx="9220200" cy="97667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회사에서 소속되어 특정 프로젝트 수행</a:t>
            </a:r>
            <a:r>
              <a:rPr lang="en-US" altLang="ko-KR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, 1</a:t>
            </a: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회성 외주개발</a:t>
            </a:r>
            <a:r>
              <a:rPr lang="en-US" altLang="ko-KR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유지보수</a:t>
            </a:r>
            <a:r>
              <a:rPr lang="en-US" altLang="ko-KR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공공기관</a:t>
            </a:r>
            <a:r>
              <a:rPr lang="en-US" altLang="ko-KR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정부 외주개발</a:t>
            </a:r>
            <a:endParaRPr lang="en-US" altLang="ko-KR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28" name="Picture 14" descr="당근마켓 컴퓨터 구매팁 방출합니다. - YouTube">
            <a:extLst>
              <a:ext uri="{FF2B5EF4-FFF2-40B4-BE49-F238E27FC236}">
                <a16:creationId xmlns:a16="http://schemas.microsoft.com/office/drawing/2014/main" id="{497B106F-B823-4DAF-F28A-FBF2BC1C1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2" b="92708" l="20625" r="80469">
                        <a14:foregroundMark x1="24375" y1="73750" x2="24375" y2="73750"/>
                        <a14:foregroundMark x1="20625" y1="75000" x2="20625" y2="75000"/>
                        <a14:foregroundMark x1="21094" y1="79583" x2="21094" y2="79583"/>
                        <a14:foregroundMark x1="30625" y1="78750" x2="30625" y2="78750"/>
                        <a14:foregroundMark x1="30156" y1="86458" x2="30156" y2="86458"/>
                        <a14:foregroundMark x1="39375" y1="83125" x2="39375" y2="83125"/>
                        <a14:foregroundMark x1="37188" y1="89167" x2="37188" y2="89167"/>
                        <a14:foregroundMark x1="48281" y1="77500" x2="48281" y2="77500"/>
                        <a14:foregroundMark x1="52500" y1="74792" x2="52500" y2="74792"/>
                        <a14:foregroundMark x1="62813" y1="77083" x2="62813" y2="77083"/>
                        <a14:foregroundMark x1="72969" y1="77083" x2="72969" y2="77083"/>
                        <a14:foregroundMark x1="80469" y1="77500" x2="80469" y2="77500"/>
                        <a14:foregroundMark x1="74531" y1="87917" x2="74531" y2="87917"/>
                        <a14:foregroundMark x1="52656" y1="7500" x2="52656" y2="7500"/>
                        <a14:foregroundMark x1="48906" y1="5000" x2="48906" y2="5000"/>
                        <a14:foregroundMark x1="50469" y1="2292" x2="50469" y2="2292"/>
                        <a14:foregroundMark x1="24063" y1="91875" x2="24063" y2="91875"/>
                        <a14:foregroundMark x1="24063" y1="92292" x2="24063" y2="92292"/>
                        <a14:foregroundMark x1="24063" y1="92292" x2="24063" y2="92292"/>
                        <a14:foregroundMark x1="24063" y1="92292" x2="24063" y2="92292"/>
                        <a14:foregroundMark x1="23594" y1="92500" x2="23594" y2="92500"/>
                        <a14:foregroundMark x1="23594" y1="92500" x2="23594" y2="92500"/>
                        <a14:foregroundMark x1="23594" y1="92500" x2="23594" y2="92500"/>
                        <a14:foregroundMark x1="23594" y1="92708" x2="23594" y2="92708"/>
                        <a14:foregroundMark x1="23750" y1="92708" x2="23750" y2="92708"/>
                        <a14:foregroundMark x1="24219" y1="92708" x2="24219" y2="92708"/>
                        <a14:backgroundMark x1="19531" y1="18958" x2="15781" y2="23542"/>
                        <a14:backgroundMark x1="18750" y1="24167" x2="17031" y2="46667"/>
                        <a14:backgroundMark x1="19063" y1="7292" x2="20781" y2="43542"/>
                        <a14:backgroundMark x1="25625" y1="93125" x2="25625" y2="93125"/>
                        <a14:backgroundMark x1="25625" y1="93125" x2="26719" y2="93125"/>
                        <a14:backgroundMark x1="21563" y1="93125" x2="30000" y2="93125"/>
                        <a14:backgroundMark x1="28750" y1="92708" x2="28750" y2="92708"/>
                        <a14:backgroundMark x1="28281" y1="92708" x2="28281" y2="92708"/>
                        <a14:backgroundMark x1="27656" y1="92917" x2="27344" y2="92917"/>
                        <a14:backgroundMark x1="26719" y1="92917" x2="26250" y2="92917"/>
                        <a14:backgroundMark x1="25313" y1="92708" x2="25313" y2="92708"/>
                        <a14:backgroundMark x1="24844" y1="92708" x2="24844" y2="92708"/>
                        <a14:backgroundMark x1="24063" y1="92708" x2="24063" y2="92708"/>
                        <a14:backgroundMark x1="24063" y1="92708" x2="24063" y2="92708"/>
                        <a14:backgroundMark x1="23750" y1="92708" x2="23438" y2="92708"/>
                        <a14:backgroundMark x1="22969" y1="92708" x2="22344" y2="92708"/>
                        <a14:backgroundMark x1="22188" y1="92708" x2="22188" y2="92708"/>
                        <a14:backgroundMark x1="21250" y1="92708" x2="21250" y2="92708"/>
                        <a14:backgroundMark x1="75469" y1="51250" x2="75469" y2="51250"/>
                        <a14:backgroundMark x1="75156" y1="51250" x2="75156" y2="51250"/>
                        <a14:backgroundMark x1="75313" y1="51250" x2="75313" y2="51250"/>
                        <a14:backgroundMark x1="75313" y1="51250" x2="75313" y2="51250"/>
                        <a14:backgroundMark x1="74688" y1="51042" x2="75469" y2="51875"/>
                        <a14:backgroundMark x1="74688" y1="50833" x2="74688" y2="50833"/>
                        <a14:backgroundMark x1="75469" y1="51458" x2="75469" y2="51458"/>
                        <a14:backgroundMark x1="75469" y1="51250" x2="75469" y2="51250"/>
                        <a14:backgroundMark x1="75313" y1="51042" x2="75313" y2="51042"/>
                        <a14:backgroundMark x1="75000" y1="51042" x2="75625" y2="51042"/>
                        <a14:backgroundMark x1="74688" y1="50833" x2="75313" y2="51042"/>
                        <a14:backgroundMark x1="75469" y1="51250" x2="75625" y2="51458"/>
                        <a14:backgroundMark x1="75625" y1="51667" x2="75625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62" t="744" r="18277"/>
          <a:stretch/>
        </p:blipFill>
        <p:spPr bwMode="auto">
          <a:xfrm>
            <a:off x="13158487" y="2943544"/>
            <a:ext cx="2805414" cy="328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야놀자 (r135 판) - 나무위키">
            <a:extLst>
              <a:ext uri="{FF2B5EF4-FFF2-40B4-BE49-F238E27FC236}">
                <a16:creationId xmlns:a16="http://schemas.microsoft.com/office/drawing/2014/main" id="{F5386789-9872-0E05-8B6E-20E228D04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512386"/>
            <a:ext cx="39624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7811463-23DD-349D-4247-AB3B12161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4" b="41009"/>
          <a:stretch/>
        </p:blipFill>
        <p:spPr>
          <a:xfrm>
            <a:off x="8722301" y="3441621"/>
            <a:ext cx="6244943" cy="142546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E8E75B0-694E-1918-736A-D3CA7C130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36982" r="40662" b="38739"/>
          <a:stretch/>
        </p:blipFill>
        <p:spPr>
          <a:xfrm>
            <a:off x="9762227" y="6744211"/>
            <a:ext cx="3259348" cy="167638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32EB808-5E94-0595-5479-B5F8C374E4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467" y="6699523"/>
            <a:ext cx="2481367" cy="1941670"/>
          </a:xfrm>
          <a:prstGeom prst="rect">
            <a:avLst/>
          </a:prstGeom>
        </p:spPr>
      </p:pic>
      <p:sp>
        <p:nvSpPr>
          <p:cNvPr id="9" name="텍스트 개체 틀 68">
            <a:extLst>
              <a:ext uri="{FF2B5EF4-FFF2-40B4-BE49-F238E27FC236}">
                <a16:creationId xmlns:a16="http://schemas.microsoft.com/office/drawing/2014/main" id="{820F52D9-C210-87FF-A712-E1809F37BF94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rgbClr val="E6FD72"/>
                </a:solidFill>
              </a:rPr>
              <a:t>{</a:t>
            </a:r>
            <a:r>
              <a:rPr lang="ko-KR" altLang="en-US" sz="2400" b="1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b="1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D37DFF"/>
                </a:solidFill>
              </a:rPr>
              <a:t>IT</a:t>
            </a:r>
            <a:r>
              <a:rPr lang="en-US" altLang="ko-KR" sz="2400" dirty="0">
                <a:solidFill>
                  <a:srgbClr val="D37DFF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</p:spTree>
    <p:extLst>
      <p:ext uri="{BB962C8B-B14F-4D97-AF65-F5344CB8AC3E}">
        <p14:creationId xmlns:p14="http://schemas.microsoft.com/office/powerpoint/2010/main" val="80369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6F2AB0F-6CC3-3C65-D4FC-3ADEA3DF9017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ea"/>
              </a:rPr>
              <a:t>개발자가 맞을까</a:t>
            </a: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ea"/>
              </a:rPr>
              <a:t>?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E3D4EB-7B09-2D78-2F09-91FF9F8C3529}"/>
              </a:ext>
            </a:extLst>
          </p:cNvPr>
          <p:cNvSpPr/>
          <p:nvPr/>
        </p:nvSpPr>
        <p:spPr>
          <a:xfrm>
            <a:off x="2591454" y="3684712"/>
            <a:ext cx="13399435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A256889-509D-7224-55AD-6CE748CA6C83}"/>
              </a:ext>
            </a:extLst>
          </p:cNvPr>
          <p:cNvSpPr txBox="1">
            <a:spLocks/>
          </p:cNvSpPr>
          <p:nvPr/>
        </p:nvSpPr>
        <p:spPr>
          <a:xfrm>
            <a:off x="3116205" y="4276712"/>
            <a:ext cx="9000250" cy="36554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무언가를 만드는 것에 </a:t>
            </a:r>
            <a:r>
              <a:rPr lang="ko-KR" altLang="en-US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흥미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가 있다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BF274F-58AA-E557-CEBC-84A1E562C5F6}"/>
              </a:ext>
            </a:extLst>
          </p:cNvPr>
          <p:cNvSpPr txBox="1">
            <a:spLocks/>
          </p:cNvSpPr>
          <p:nvPr/>
        </p:nvSpPr>
        <p:spPr>
          <a:xfrm>
            <a:off x="3116204" y="3879331"/>
            <a:ext cx="1684395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Abadi" panose="020F0502020204030204" pitchFamily="34" charset="0"/>
                <a:ea typeface="G마켓 산스 TTF Bold" panose="02000000000000000000" pitchFamily="2" charset="-127"/>
              </a:rPr>
              <a:t>첫번째 질문</a:t>
            </a:r>
          </a:p>
        </p:txBody>
      </p:sp>
      <p:sp>
        <p:nvSpPr>
          <p:cNvPr id="15" name="그래픽 12">
            <a:extLst>
              <a:ext uri="{FF2B5EF4-FFF2-40B4-BE49-F238E27FC236}">
                <a16:creationId xmlns:a16="http://schemas.microsoft.com/office/drawing/2014/main" id="{614E64D3-75D9-ADF7-6684-B9435D776D44}"/>
              </a:ext>
            </a:extLst>
          </p:cNvPr>
          <p:cNvSpPr/>
          <p:nvPr/>
        </p:nvSpPr>
        <p:spPr>
          <a:xfrm>
            <a:off x="2240869" y="3882701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C6EF978-E809-4236-0228-C3175689809A}"/>
              </a:ext>
            </a:extLst>
          </p:cNvPr>
          <p:cNvSpPr/>
          <p:nvPr/>
        </p:nvSpPr>
        <p:spPr>
          <a:xfrm>
            <a:off x="2567641" y="5016352"/>
            <a:ext cx="13399435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31A7CC6-EB0E-0597-1F67-8D7AE8BD5445}"/>
              </a:ext>
            </a:extLst>
          </p:cNvPr>
          <p:cNvSpPr txBox="1">
            <a:spLocks/>
          </p:cNvSpPr>
          <p:nvPr/>
        </p:nvSpPr>
        <p:spPr>
          <a:xfrm>
            <a:off x="3092392" y="5608352"/>
            <a:ext cx="9000250" cy="36554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반복적인 업무를 싫어하는 편이다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E86D1C4-4482-588E-61A4-DC5CEC23756A}"/>
              </a:ext>
            </a:extLst>
          </p:cNvPr>
          <p:cNvSpPr txBox="1">
            <a:spLocks/>
          </p:cNvSpPr>
          <p:nvPr/>
        </p:nvSpPr>
        <p:spPr>
          <a:xfrm>
            <a:off x="3092391" y="5210971"/>
            <a:ext cx="1708207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Abadi" panose="020F0502020204030204" pitchFamily="34" charset="0"/>
                <a:ea typeface="G마켓 산스 TTF Bold" panose="02000000000000000000" pitchFamily="2" charset="-127"/>
              </a:rPr>
              <a:t>두번째 질문</a:t>
            </a:r>
          </a:p>
        </p:txBody>
      </p:sp>
      <p:sp>
        <p:nvSpPr>
          <p:cNvPr id="32" name="그래픽 12">
            <a:extLst>
              <a:ext uri="{FF2B5EF4-FFF2-40B4-BE49-F238E27FC236}">
                <a16:creationId xmlns:a16="http://schemas.microsoft.com/office/drawing/2014/main" id="{59387968-1D06-C665-C3E6-4B1014DE37DE}"/>
              </a:ext>
            </a:extLst>
          </p:cNvPr>
          <p:cNvSpPr/>
          <p:nvPr/>
        </p:nvSpPr>
        <p:spPr>
          <a:xfrm>
            <a:off x="2217056" y="5214341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4CD7033-1455-1D8C-1490-C3ACE4975CCD}"/>
              </a:ext>
            </a:extLst>
          </p:cNvPr>
          <p:cNvSpPr/>
          <p:nvPr/>
        </p:nvSpPr>
        <p:spPr>
          <a:xfrm>
            <a:off x="2596216" y="6336262"/>
            <a:ext cx="13399435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7C0E9A-59AC-52C7-CE56-0895BC6156DF}"/>
              </a:ext>
            </a:extLst>
          </p:cNvPr>
          <p:cNvSpPr txBox="1">
            <a:spLocks/>
          </p:cNvSpPr>
          <p:nvPr/>
        </p:nvSpPr>
        <p:spPr>
          <a:xfrm>
            <a:off x="3120967" y="6928262"/>
            <a:ext cx="9000250" cy="36554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일을 </a:t>
            </a:r>
            <a:r>
              <a:rPr lang="ko-KR" altLang="en-US" sz="160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할때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 효율성을 따져서 </a:t>
            </a:r>
            <a:r>
              <a:rPr lang="ko-KR" altLang="en-US" sz="160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하는편이다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FE29AD17-DA20-690C-6794-A5A1ECA11D3C}"/>
              </a:ext>
            </a:extLst>
          </p:cNvPr>
          <p:cNvSpPr txBox="1">
            <a:spLocks/>
          </p:cNvSpPr>
          <p:nvPr/>
        </p:nvSpPr>
        <p:spPr>
          <a:xfrm>
            <a:off x="3120967" y="6530881"/>
            <a:ext cx="1888652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Abadi" panose="020F0502020204030204" pitchFamily="34" charset="0"/>
                <a:ea typeface="G마켓 산스 TTF Bold" panose="02000000000000000000" pitchFamily="2" charset="-127"/>
              </a:rPr>
              <a:t>세번째 질문</a:t>
            </a:r>
          </a:p>
        </p:txBody>
      </p:sp>
      <p:sp>
        <p:nvSpPr>
          <p:cNvPr id="36" name="그래픽 12">
            <a:extLst>
              <a:ext uri="{FF2B5EF4-FFF2-40B4-BE49-F238E27FC236}">
                <a16:creationId xmlns:a16="http://schemas.microsoft.com/office/drawing/2014/main" id="{889175E6-614A-199E-C57C-9E02D85B033F}"/>
              </a:ext>
            </a:extLst>
          </p:cNvPr>
          <p:cNvSpPr/>
          <p:nvPr/>
        </p:nvSpPr>
        <p:spPr>
          <a:xfrm>
            <a:off x="2245631" y="6534251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59FC597-E176-8AE5-736A-F43BF785894F}"/>
              </a:ext>
            </a:extLst>
          </p:cNvPr>
          <p:cNvSpPr/>
          <p:nvPr/>
        </p:nvSpPr>
        <p:spPr>
          <a:xfrm>
            <a:off x="2583516" y="7683028"/>
            <a:ext cx="13399435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14DBB42E-03DE-AB67-FF8B-FCF077304E53}"/>
              </a:ext>
            </a:extLst>
          </p:cNvPr>
          <p:cNvSpPr txBox="1">
            <a:spLocks/>
          </p:cNvSpPr>
          <p:nvPr/>
        </p:nvSpPr>
        <p:spPr>
          <a:xfrm>
            <a:off x="3092392" y="8275028"/>
            <a:ext cx="9000250" cy="36554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문제를 해결하는 것에 진심이다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(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안되면 될 때까지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)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99407D0E-B6D5-1B75-1CEB-0E0BB73169A9}"/>
              </a:ext>
            </a:extLst>
          </p:cNvPr>
          <p:cNvSpPr txBox="1">
            <a:spLocks/>
          </p:cNvSpPr>
          <p:nvPr/>
        </p:nvSpPr>
        <p:spPr>
          <a:xfrm>
            <a:off x="3092392" y="7877647"/>
            <a:ext cx="2089208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Abadi" panose="020F0502020204030204" pitchFamily="34" charset="0"/>
                <a:ea typeface="G마켓 산스 TTF Bold" panose="02000000000000000000" pitchFamily="2" charset="-127"/>
              </a:rPr>
              <a:t>네번째 질문</a:t>
            </a:r>
          </a:p>
        </p:txBody>
      </p:sp>
      <p:sp>
        <p:nvSpPr>
          <p:cNvPr id="40" name="그래픽 12">
            <a:extLst>
              <a:ext uri="{FF2B5EF4-FFF2-40B4-BE49-F238E27FC236}">
                <a16:creationId xmlns:a16="http://schemas.microsoft.com/office/drawing/2014/main" id="{F9E9FB5F-C75A-C6B8-BC14-E4BC73D63FF7}"/>
              </a:ext>
            </a:extLst>
          </p:cNvPr>
          <p:cNvSpPr/>
          <p:nvPr/>
        </p:nvSpPr>
        <p:spPr>
          <a:xfrm>
            <a:off x="2217056" y="7881017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16" name="텍스트 개체 틀 68">
            <a:extLst>
              <a:ext uri="{FF2B5EF4-FFF2-40B4-BE49-F238E27FC236}">
                <a16:creationId xmlns:a16="http://schemas.microsoft.com/office/drawing/2014/main" id="{ABED80F5-CBF0-39FC-5DEE-6D5153A282F0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rgbClr val="E6FD72"/>
                </a:solidFill>
              </a:rPr>
              <a:t>{</a:t>
            </a:r>
            <a:r>
              <a:rPr lang="ko-KR" altLang="en-US" sz="2400" b="1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b="1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D37DFF"/>
                </a:solidFill>
              </a:rPr>
              <a:t>IT</a:t>
            </a:r>
            <a:r>
              <a:rPr lang="en-US" altLang="ko-KR" sz="2400" dirty="0">
                <a:solidFill>
                  <a:srgbClr val="D37DFF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</p:spTree>
    <p:extLst>
      <p:ext uri="{BB962C8B-B14F-4D97-AF65-F5344CB8AC3E}">
        <p14:creationId xmlns:p14="http://schemas.microsoft.com/office/powerpoint/2010/main" val="368020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7848600"/>
            <a:ext cx="685800" cy="69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spc="100" dirty="0">
                <a:solidFill>
                  <a:srgbClr val="CACACA"/>
                </a:solidFill>
                <a:latin typeface="+mn-ea"/>
              </a:rPr>
              <a:t>양산센터</a:t>
            </a:r>
            <a:r>
              <a:rPr lang="en-US" sz="1500" b="0" i="0" u="none" strike="noStrike" spc="100" dirty="0">
                <a:solidFill>
                  <a:srgbClr val="CACACA"/>
                </a:solidFill>
                <a:latin typeface="+mn-ea"/>
              </a:rPr>
              <a:t>.COM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+mn-ea"/>
              </a:rPr>
              <a:t>2080.06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4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FFFFFF">
                    <a:alpha val="52157"/>
                  </a:srgbClr>
                </a:solidFill>
                <a:latin typeface="+mn-ea"/>
              </a:rPr>
              <a:t>File       Edit       View      Option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56300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7800" b="0" i="0" u="none" strike="noStrike" spc="-600" dirty="0">
                <a:solidFill>
                  <a:schemeClr val="bg1"/>
                </a:solidFill>
                <a:latin typeface="Abadi" panose="020B0604020104020204" pitchFamily="34" charset="0"/>
                <a:ea typeface="SB AggroOTF Light"/>
              </a:rPr>
              <a:t>나만의 웹페이지 만들기</a:t>
            </a:r>
            <a:endParaRPr lang="ko-KR" sz="7800" b="0" i="0" u="none" strike="noStrike" spc="-600" dirty="0">
              <a:solidFill>
                <a:schemeClr val="bg1"/>
              </a:solidFill>
              <a:latin typeface="Abadi" panose="020B0604020104020204" pitchFamily="34" charset="0"/>
              <a:ea typeface="SB AggroOTF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73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Abadi" panose="020B0604020104020204" pitchFamily="34" charset="0"/>
              </a:rPr>
              <a:t>{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6800" y="4165600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b="0" i="0" u="none" strike="noStrike" spc="-600" dirty="0">
                <a:solidFill>
                  <a:srgbClr val="E6FD72"/>
                </a:solidFill>
                <a:latin typeface="Abadi" panose="020B0604020104020204" pitchFamily="34" charset="0"/>
                <a:ea typeface="SB AggroOTF Light"/>
              </a:rPr>
              <a:t>실습</a:t>
            </a:r>
            <a:endParaRPr lang="ko-KR" sz="11000" b="0" i="0" u="none" strike="noStrike" spc="-600" dirty="0">
              <a:solidFill>
                <a:srgbClr val="E6FD72"/>
              </a:solidFill>
              <a:latin typeface="Abadi" panose="020B0604020104020204" pitchFamily="34" charset="0"/>
              <a:ea typeface="SB AggroOTF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54200" y="7835900"/>
            <a:ext cx="3911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// Ready to Start?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+mn-ea"/>
              </a:rPr>
              <a:t>"Next Page"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);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060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Abadi" panose="020B0604020104020204" pitchFamily="34" charset="0"/>
              </a:rPr>
              <a:t>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4200" y="2959100"/>
            <a:ext cx="7340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// Welcome to the Coding Plan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+mn-ea"/>
              </a:rPr>
              <a:t>"Developer's Programming Plan"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);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4200" y="8877300"/>
            <a:ext cx="1526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</p:txBody>
      </p:sp>
      <p:pic>
        <p:nvPicPr>
          <p:cNvPr id="27" name="Picture 20">
            <a:extLst>
              <a:ext uri="{FF2B5EF4-FFF2-40B4-BE49-F238E27FC236}">
                <a16:creationId xmlns:a16="http://schemas.microsoft.com/office/drawing/2014/main" id="{DFF990BA-2987-59AE-C74A-747BA15BFD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57100" y="2501900"/>
            <a:ext cx="4241800" cy="4318000"/>
          </a:xfrm>
          <a:prstGeom prst="rect">
            <a:avLst/>
          </a:prstGeom>
        </p:spPr>
      </p:pic>
      <p:pic>
        <p:nvPicPr>
          <p:cNvPr id="28" name="Picture 22">
            <a:extLst>
              <a:ext uri="{FF2B5EF4-FFF2-40B4-BE49-F238E27FC236}">
                <a16:creationId xmlns:a16="http://schemas.microsoft.com/office/drawing/2014/main" id="{E3836972-85A5-1F7A-C2B0-2A1996B5C7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180000">
            <a:off x="15151100" y="2971800"/>
            <a:ext cx="1333500" cy="1333500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68F05168-A403-C4F0-551E-794E628E3A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80000">
            <a:off x="14744700" y="2603500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4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7848600"/>
            <a:ext cx="685800" cy="69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334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 dirty="0">
                <a:solidFill>
                  <a:srgbClr val="CACACA"/>
                </a:solidFill>
                <a:latin typeface="Abadi" panose="020B0604020104020204" pitchFamily="34" charset="0"/>
              </a:rPr>
              <a:t>21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56300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7800" b="0" i="0" u="none" strike="noStrike" spc="-600" dirty="0">
                <a:solidFill>
                  <a:srgbClr val="D37DFF"/>
                </a:solidFill>
                <a:latin typeface="Abadi" panose="020B0604020104020204" pitchFamily="34" charset="0"/>
                <a:ea typeface="SB AggroOTF Light"/>
              </a:rPr>
              <a:t>IT </a:t>
            </a:r>
            <a:r>
              <a:rPr lang="en-US" sz="7800" b="0" i="0" u="none" strike="noStrike" spc="-6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Abadi" panose="020B0604020104020204" pitchFamily="34" charset="0"/>
                <a:ea typeface="SB AggroOTF Light" panose="020B0600000101010101" charset="-127"/>
              </a:rPr>
              <a:t>웹개발자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Abadi" panose="020B0604020104020204" pitchFamily="34" charset="0"/>
              </a:rPr>
              <a:t>  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Abadi" panose="020B0604020104020204" pitchFamily="34" charset="0"/>
                <a:ea typeface="SB AggroOTF Light"/>
              </a:rPr>
              <a:t>강의</a:t>
            </a:r>
            <a:endParaRPr lang="ko-KR" sz="7800" b="0" i="0" u="none" strike="noStrike" spc="-600" dirty="0">
              <a:solidFill>
                <a:srgbClr val="FFFFFF"/>
              </a:solidFill>
              <a:latin typeface="Abadi" panose="020B0604020104020204" pitchFamily="34" charset="0"/>
              <a:ea typeface="SB AggroOTF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73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Abadi" panose="020B0604020104020204" pitchFamily="34" charset="0"/>
              </a:rPr>
              <a:t>{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6800" y="4165600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b="0" i="0" u="none" strike="noStrike" spc="-600" dirty="0">
                <a:solidFill>
                  <a:srgbClr val="E6FD72"/>
                </a:solidFill>
                <a:latin typeface="Abadi" panose="020B0604020104020204" pitchFamily="34" charset="0"/>
                <a:ea typeface="SB AggroOTF Light"/>
              </a:rPr>
              <a:t>감사합니다</a:t>
            </a:r>
            <a:r>
              <a:rPr lang="en-US" altLang="ko-KR" sz="11000" b="0" i="0" u="none" strike="noStrike" spc="-600" dirty="0">
                <a:solidFill>
                  <a:srgbClr val="E6FD72"/>
                </a:solidFill>
                <a:latin typeface="Abadi" panose="020B0604020104020204" pitchFamily="34" charset="0"/>
                <a:ea typeface="SB AggroOTF Light"/>
              </a:rPr>
              <a:t>.</a:t>
            </a:r>
            <a:endParaRPr lang="ko-KR" sz="11000" b="0" i="0" u="none" strike="noStrike" spc="-600" dirty="0">
              <a:solidFill>
                <a:srgbClr val="FFFFFF"/>
              </a:solidFill>
              <a:latin typeface="Abadi" panose="020B0604020104020204" pitchFamily="34" charset="0"/>
              <a:ea typeface="SB AggroOTF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54200" y="7835900"/>
            <a:ext cx="3911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// Ready to Start?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+mn-ea"/>
              </a:rPr>
              <a:t>"Next Page"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);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060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Abadi" panose="020B0604020104020204" pitchFamily="34" charset="0"/>
              </a:rPr>
              <a:t>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4200" y="2959100"/>
            <a:ext cx="7340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// Welcome to the Coding Plan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+mn-ea"/>
              </a:rPr>
              <a:t>"Developer's Programming Plan"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+mn-ea"/>
              </a:rPr>
              <a:t>);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4200" y="8877300"/>
            <a:ext cx="1526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</p:txBody>
      </p:sp>
      <p:pic>
        <p:nvPicPr>
          <p:cNvPr id="29" name="Picture 7">
            <a:extLst>
              <a:ext uri="{FF2B5EF4-FFF2-40B4-BE49-F238E27FC236}">
                <a16:creationId xmlns:a16="http://schemas.microsoft.com/office/drawing/2014/main" id="{AD560489-A4D4-E180-4043-E841ABC876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2900" y="3492500"/>
            <a:ext cx="5029200" cy="5575300"/>
          </a:xfrm>
          <a:prstGeom prst="rect">
            <a:avLst/>
          </a:prstGeom>
          <a:effectLst>
            <a:outerShdw blurRad="912198" dir="2700000">
              <a:srgbClr val="1C2939">
                <a:alpha val="5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30511B39-F23C-9FA5-3EDF-09DD491F8998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spc="100" dirty="0">
                <a:solidFill>
                  <a:srgbClr val="CACACA"/>
                </a:solidFill>
                <a:latin typeface="+mn-ea"/>
              </a:rPr>
              <a:t>양산센터</a:t>
            </a:r>
            <a:r>
              <a:rPr lang="en-US" sz="1500" b="0" i="0" u="none" strike="noStrike" spc="100" dirty="0">
                <a:solidFill>
                  <a:srgbClr val="CACACA"/>
                </a:solidFill>
                <a:latin typeface="+mn-ea"/>
              </a:rPr>
              <a:t>.COM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14D8BB03-F2BF-68ED-062A-4F1544861762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+mn-ea"/>
              </a:rPr>
              <a:t>2080.06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187B9384-C286-4372-8A6E-2AFFA5A10B76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FFFFFF">
                    <a:alpha val="52157"/>
                  </a:srgbClr>
                </a:solidFill>
                <a:latin typeface="+mn-ea"/>
              </a:rPr>
              <a:t>File       Edit       View      Option</a:t>
            </a:r>
          </a:p>
        </p:txBody>
      </p:sp>
    </p:spTree>
    <p:extLst>
      <p:ext uri="{BB962C8B-B14F-4D97-AF65-F5344CB8AC3E}">
        <p14:creationId xmlns:p14="http://schemas.microsoft.com/office/powerpoint/2010/main" val="101125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C1ED197-63A6-43A5-E0EF-EEF6F97CC2B3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웹 이란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?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rgbClr val="E6FD72"/>
                </a:solidFill>
              </a:rPr>
              <a:t>{</a:t>
            </a:r>
            <a:r>
              <a:rPr lang="ko-KR" altLang="en-US" sz="2400" b="1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b="1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D37DFF"/>
                </a:solidFill>
              </a:rPr>
              <a:t>IT</a:t>
            </a:r>
            <a:r>
              <a:rPr lang="en-US" altLang="ko-KR" sz="2400" dirty="0">
                <a:solidFill>
                  <a:srgbClr val="D37DFF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45C399-E30C-6822-AE88-9CBDB67F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3637134"/>
            <a:ext cx="3234515" cy="323451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BD87205-B0D9-78F3-B945-F143AAA023AE}"/>
              </a:ext>
            </a:extLst>
          </p:cNvPr>
          <p:cNvSpPr txBox="1">
            <a:spLocks/>
          </p:cNvSpPr>
          <p:nvPr/>
        </p:nvSpPr>
        <p:spPr>
          <a:xfrm>
            <a:off x="3155063" y="7697663"/>
            <a:ext cx="13563600" cy="60279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월드 와이드 웹 상에 있는 개개의 문서를 가리킨다</a:t>
            </a:r>
            <a:r>
              <a:rPr lang="en-US" altLang="ko-KR" sz="2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.</a:t>
            </a:r>
            <a:endParaRPr lang="ko-KR" altLang="en-US" sz="2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15" name="그래픽 12">
            <a:extLst>
              <a:ext uri="{FF2B5EF4-FFF2-40B4-BE49-F238E27FC236}">
                <a16:creationId xmlns:a16="http://schemas.microsoft.com/office/drawing/2014/main" id="{768780F9-E008-91CB-C944-67517C2D520B}"/>
              </a:ext>
            </a:extLst>
          </p:cNvPr>
          <p:cNvSpPr/>
          <p:nvPr/>
        </p:nvSpPr>
        <p:spPr>
          <a:xfrm>
            <a:off x="2581680" y="7819203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F05861D-52EC-D8E7-0C93-1267280AE9B4}"/>
              </a:ext>
            </a:extLst>
          </p:cNvPr>
          <p:cNvSpPr/>
          <p:nvPr/>
        </p:nvSpPr>
        <p:spPr>
          <a:xfrm>
            <a:off x="2656890" y="7929923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3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목차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000310D-FFEC-ED7E-D05C-0176404E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4147515"/>
            <a:ext cx="2667000" cy="12700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8E00353C-5541-7A39-7DC6-576A3C9AE1F1}"/>
              </a:ext>
            </a:extLst>
          </p:cNvPr>
          <p:cNvSpPr txBox="1"/>
          <p:nvPr/>
        </p:nvSpPr>
        <p:spPr>
          <a:xfrm>
            <a:off x="8242300" y="36395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1C2939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CA50651D-5E6A-F21C-8A30-49D786108580}"/>
              </a:ext>
            </a:extLst>
          </p:cNvPr>
          <p:cNvSpPr txBox="1"/>
          <p:nvPr/>
        </p:nvSpPr>
        <p:spPr>
          <a:xfrm>
            <a:off x="7251700" y="4338015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a typeface="Pretendard SemiBold"/>
              </a:rPr>
              <a:t>강사 소개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8D739C1-760D-69A4-F33C-D9F4FAF2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7297115"/>
            <a:ext cx="2667000" cy="127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74E0E70-6E05-16AD-A32A-2F8EF9E991B2}"/>
              </a:ext>
            </a:extLst>
          </p:cNvPr>
          <p:cNvSpPr txBox="1"/>
          <p:nvPr/>
        </p:nvSpPr>
        <p:spPr>
          <a:xfrm>
            <a:off x="8242300" y="67891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BC385D1-F2C1-53E5-79F6-27D37A03E7D9}"/>
              </a:ext>
            </a:extLst>
          </p:cNvPr>
          <p:cNvSpPr txBox="1"/>
          <p:nvPr/>
        </p:nvSpPr>
        <p:spPr>
          <a:xfrm>
            <a:off x="7226300" y="7487615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a typeface="Pretendard SemiBold"/>
              </a:rPr>
              <a:t>웹 기초 강의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6C3D8776-4C80-9F3A-CE94-FA8D51CA5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300" y="4147515"/>
            <a:ext cx="2667000" cy="12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21669F-510B-8EB5-CB18-B58CCF1FBD9D}"/>
              </a:ext>
            </a:extLst>
          </p:cNvPr>
          <p:cNvSpPr txBox="1"/>
          <p:nvPr/>
        </p:nvSpPr>
        <p:spPr>
          <a:xfrm>
            <a:off x="11455400" y="36395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8C064-F8A3-ABE6-3EAC-CE4C99F09C83}"/>
              </a:ext>
            </a:extLst>
          </p:cNvPr>
          <p:cNvSpPr txBox="1"/>
          <p:nvPr/>
        </p:nvSpPr>
        <p:spPr>
          <a:xfrm>
            <a:off x="10668000" y="4338015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latin typeface="Pretendard SemiBold"/>
              </a:rPr>
              <a:t>웹 이란</a:t>
            </a:r>
            <a:r>
              <a:rPr lang="en-US" altLang="ko-KR" sz="2300" b="1" i="0" u="none" strike="noStrike" dirty="0">
                <a:solidFill>
                  <a:srgbClr val="00074E"/>
                </a:solidFill>
                <a:latin typeface="Pretendard SemiBold"/>
              </a:rPr>
              <a:t>?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8305A-CCD3-9897-5D7C-8E488CED2039}"/>
              </a:ext>
            </a:extLst>
          </p:cNvPr>
          <p:cNvSpPr txBox="1"/>
          <p:nvPr/>
        </p:nvSpPr>
        <p:spPr>
          <a:xfrm>
            <a:off x="10401300" y="5315915"/>
            <a:ext cx="2933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FBF4A5-F92F-AF52-8E65-BDF840D86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300" y="7297115"/>
            <a:ext cx="2667000" cy="12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BE1180-A1F9-D0D1-8797-E99550EDEA6B}"/>
              </a:ext>
            </a:extLst>
          </p:cNvPr>
          <p:cNvSpPr txBox="1"/>
          <p:nvPr/>
        </p:nvSpPr>
        <p:spPr>
          <a:xfrm>
            <a:off x="11455400" y="67891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5EB2ABB6-EC96-8744-4514-84ABFF4EFA7C}"/>
              </a:ext>
            </a:extLst>
          </p:cNvPr>
          <p:cNvSpPr txBox="1"/>
          <p:nvPr/>
        </p:nvSpPr>
        <p:spPr>
          <a:xfrm>
            <a:off x="10642600" y="7487615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dirty="0">
                <a:solidFill>
                  <a:srgbClr val="00074E"/>
                </a:solidFill>
                <a:latin typeface="Pretendard SemiBold"/>
              </a:rPr>
              <a:t>실습</a:t>
            </a:r>
            <a:endParaRPr lang="en-US" altLang="ko-KR" sz="2300" b="1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76F534-438C-DBF0-2F60-4462AD8F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0" y="4147515"/>
            <a:ext cx="2667000" cy="12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BDEF6A-CA19-F5F9-522F-0CFFB33800F0}"/>
              </a:ext>
            </a:extLst>
          </p:cNvPr>
          <p:cNvSpPr txBox="1"/>
          <p:nvPr/>
        </p:nvSpPr>
        <p:spPr>
          <a:xfrm>
            <a:off x="14668500" y="36395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1C2939"/>
                </a:solidFill>
                <a:latin typeface="Pretendard Medium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66B97D-E114-77BC-84EC-2E565D6AE475}"/>
              </a:ext>
            </a:extLst>
          </p:cNvPr>
          <p:cNvSpPr txBox="1"/>
          <p:nvPr/>
        </p:nvSpPr>
        <p:spPr>
          <a:xfrm>
            <a:off x="13855700" y="4338015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a typeface="Pretendard SemiBold"/>
              </a:rPr>
              <a:t>웹 개발 분야 </a:t>
            </a:r>
            <a:r>
              <a:rPr lang="en-US" altLang="ko-KR" sz="2300" b="1" i="0" u="none" strike="noStrike" dirty="0">
                <a:solidFill>
                  <a:srgbClr val="00074E"/>
                </a:solidFill>
                <a:ea typeface="Pretendard SemiBold"/>
              </a:rPr>
              <a:t>&amp;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a typeface="Pretendard SemiBold"/>
              </a:rPr>
              <a:t>취업 경로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6CD49F-41FC-A90A-674F-15F725C00DF7}"/>
              </a:ext>
            </a:extLst>
          </p:cNvPr>
          <p:cNvSpPr txBox="1"/>
          <p:nvPr/>
        </p:nvSpPr>
        <p:spPr>
          <a:xfrm>
            <a:off x="13373100" y="5502757"/>
            <a:ext cx="3213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49400"/>
              </a:lnSpc>
            </a:pPr>
            <a:r>
              <a:rPr lang="en-US" altLang="ko-KR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B2B(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솔루션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B2C (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서비스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) </a:t>
            </a:r>
            <a:endParaRPr lang="en-US" altLang="ko-KR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프리랜서 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/ SI</a:t>
            </a:r>
          </a:p>
          <a:p>
            <a:pPr lvl="0" algn="ctr">
              <a:lnSpc>
                <a:spcPct val="1494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F539DC-2BA8-FFEE-2BAF-3719C3F29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0" y="7297115"/>
            <a:ext cx="2667000" cy="127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25CA4772-FCFC-3048-AAEA-C1507F83180E}"/>
              </a:ext>
            </a:extLst>
          </p:cNvPr>
          <p:cNvSpPr txBox="1"/>
          <p:nvPr/>
        </p:nvSpPr>
        <p:spPr>
          <a:xfrm>
            <a:off x="14668500" y="67891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latin typeface="Pretendard Medium"/>
              </a:rPr>
              <a:t>06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2FEA1F6-9BB5-2AE8-E294-FBE5693897B7}"/>
              </a:ext>
            </a:extLst>
          </p:cNvPr>
          <p:cNvSpPr txBox="1"/>
          <p:nvPr/>
        </p:nvSpPr>
        <p:spPr>
          <a:xfrm>
            <a:off x="13855700" y="7487615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a typeface="Pretendard SemiBold"/>
              </a:rPr>
              <a:t>마무리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AD1F7DC7-C8C2-810F-7E0E-8CA08CF4FAF9}"/>
              </a:ext>
            </a:extLst>
          </p:cNvPr>
          <p:cNvSpPr txBox="1"/>
          <p:nvPr/>
        </p:nvSpPr>
        <p:spPr>
          <a:xfrm>
            <a:off x="1460500" y="55245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1" i="0" u="none" strike="noStrike" dirty="0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333379E5-220A-E415-E6F1-A6FDEAFFC04F}"/>
              </a:ext>
            </a:extLst>
          </p:cNvPr>
          <p:cNvSpPr txBox="1"/>
          <p:nvPr/>
        </p:nvSpPr>
        <p:spPr>
          <a:xfrm>
            <a:off x="7188200" y="8529015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HTML/CSS/JavaScript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F05E5B-1AE8-BC18-BD9B-3E35FE202586}"/>
              </a:ext>
            </a:extLst>
          </p:cNvPr>
          <p:cNvSpPr txBox="1"/>
          <p:nvPr/>
        </p:nvSpPr>
        <p:spPr>
          <a:xfrm>
            <a:off x="10401300" y="8529015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HTML 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</a:rPr>
              <a:t>태그 실습</a:t>
            </a:r>
            <a:endParaRPr lang="en-US" altLang="ko-KR" sz="1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나만의 홈페이지 만들기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A7E0BA-FE14-C075-7167-9E511A6D42E5}"/>
              </a:ext>
            </a:extLst>
          </p:cNvPr>
          <p:cNvSpPr txBox="1"/>
          <p:nvPr/>
        </p:nvSpPr>
        <p:spPr>
          <a:xfrm>
            <a:off x="13614400" y="8529015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sz="1800" b="0" i="0" u="none" strike="noStrike" dirty="0" err="1">
                <a:solidFill>
                  <a:srgbClr val="2C2C2C"/>
                </a:solidFill>
                <a:latin typeface="Pretendard Regular"/>
              </a:rPr>
              <a:t>Github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</a:rPr>
              <a:t>가입</a:t>
            </a:r>
            <a:endParaRPr lang="en-US" altLang="ko-KR" sz="1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 err="1">
                <a:solidFill>
                  <a:srgbClr val="2C2C2C"/>
                </a:solidFill>
                <a:ea typeface="Pretendard Regular"/>
              </a:rPr>
              <a:t>내가만든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 페이지 배포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946E9D6A-C028-9042-BBFE-372E2F9E9BE0}"/>
              </a:ext>
            </a:extLst>
          </p:cNvPr>
          <p:cNvSpPr txBox="1"/>
          <p:nvPr/>
        </p:nvSpPr>
        <p:spPr>
          <a:xfrm>
            <a:off x="10407650" y="5365074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인터넷과 웹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</a:rPr>
              <a:t>웹 사이트와 웹 페이지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68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ea"/>
              </a:rPr>
              <a:t>강사 소개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876274F-C2FD-B220-5516-6DD0E4A105E8}"/>
              </a:ext>
            </a:extLst>
          </p:cNvPr>
          <p:cNvSpPr txBox="1">
            <a:spLocks/>
          </p:cNvSpPr>
          <p:nvPr/>
        </p:nvSpPr>
        <p:spPr>
          <a:xfrm>
            <a:off x="2247368" y="3695700"/>
            <a:ext cx="3696231" cy="96744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4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임종현 </a:t>
            </a:r>
            <a:r>
              <a:rPr lang="ko-KR" altLang="en-US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강사</a:t>
            </a:r>
            <a:endParaRPr lang="ko-KR" altLang="en-US" sz="24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1327FC-D821-4941-EC75-684921A58A2E}"/>
              </a:ext>
            </a:extLst>
          </p:cNvPr>
          <p:cNvGrpSpPr/>
          <p:nvPr/>
        </p:nvGrpSpPr>
        <p:grpSpPr>
          <a:xfrm>
            <a:off x="2209800" y="8572500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28E04C-07CA-B530-F513-310E8F07B823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C437FA-25CE-4D83-325C-37D803FEE2BB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1089624-5976-4F4F-F35E-5903F5647DC0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2BDF9CDB-7834-2952-C504-65EFAD413AB2}"/>
              </a:ext>
            </a:extLst>
          </p:cNvPr>
          <p:cNvSpPr txBox="1"/>
          <p:nvPr/>
        </p:nvSpPr>
        <p:spPr>
          <a:xfrm>
            <a:off x="2498461" y="8719079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sz="2000" b="1" i="0" u="none" strike="noStrike" dirty="0">
                <a:solidFill>
                  <a:srgbClr val="00074E"/>
                </a:solidFill>
                <a:ea typeface="Pretendard Medium"/>
              </a:rPr>
              <a:t>나도</a:t>
            </a:r>
            <a:endParaRPr lang="en-US" altLang="ko-KR" sz="2000" b="1" dirty="0">
              <a:solidFill>
                <a:srgbClr val="00074E"/>
              </a:solidFill>
              <a:ea typeface="Pretendard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16C656-43F7-C740-3A29-86BEC8F43CA8}"/>
              </a:ext>
            </a:extLst>
          </p:cNvPr>
          <p:cNvGrpSpPr/>
          <p:nvPr/>
        </p:nvGrpSpPr>
        <p:grpSpPr>
          <a:xfrm>
            <a:off x="5156200" y="8569796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8D7C49-A17A-0DC3-83A2-1B8877E46931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4385C51-F179-6453-C8B3-59472B0A095B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557C76D-2B70-7DBA-3327-B7817D8C00FF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6EA61014-6AE5-4918-D75F-49A042D4C0EC}"/>
              </a:ext>
            </a:extLst>
          </p:cNvPr>
          <p:cNvSpPr txBox="1"/>
          <p:nvPr/>
        </p:nvSpPr>
        <p:spPr>
          <a:xfrm>
            <a:off x="5444861" y="8716375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sz="2000" b="1" dirty="0">
                <a:solidFill>
                  <a:srgbClr val="00074E"/>
                </a:solidFill>
                <a:ea typeface="Pretendard Medium"/>
              </a:rPr>
              <a:t>할 수 있다</a:t>
            </a:r>
            <a:endParaRPr lang="en-US" altLang="ko-KR" sz="2000" b="1" dirty="0">
              <a:solidFill>
                <a:srgbClr val="00074E"/>
              </a:solidFill>
              <a:ea typeface="Pretendard Medium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F33E19-51BA-A8F1-1CE0-29AD3E97CA17}"/>
              </a:ext>
            </a:extLst>
          </p:cNvPr>
          <p:cNvGrpSpPr/>
          <p:nvPr/>
        </p:nvGrpSpPr>
        <p:grpSpPr>
          <a:xfrm>
            <a:off x="8139112" y="8569796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DD59F12-9BB8-E83E-EA19-F0C29913783C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EBCBE3A-D154-88DB-47CD-7DD84D1DF5CD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EC13F18-6D1D-A4BD-11FC-A4F5213A9A4F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8">
            <a:extLst>
              <a:ext uri="{FF2B5EF4-FFF2-40B4-BE49-F238E27FC236}">
                <a16:creationId xmlns:a16="http://schemas.microsoft.com/office/drawing/2014/main" id="{839C3662-8846-7DFB-C94E-FCA0E1CBFFE4}"/>
              </a:ext>
            </a:extLst>
          </p:cNvPr>
          <p:cNvSpPr txBox="1"/>
          <p:nvPr/>
        </p:nvSpPr>
        <p:spPr>
          <a:xfrm>
            <a:off x="8427773" y="8716375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sz="2000" b="1" dirty="0">
                <a:solidFill>
                  <a:srgbClr val="00074E"/>
                </a:solidFill>
                <a:ea typeface="Pretendard Medium"/>
              </a:rPr>
              <a:t>웹 개발자</a:t>
            </a:r>
            <a:endParaRPr lang="en-US" altLang="ko-KR" sz="2000" b="1" dirty="0">
              <a:solidFill>
                <a:srgbClr val="00074E"/>
              </a:solidFill>
              <a:ea typeface="Pretendard Medium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EF5478DD-6B7E-D88D-6590-BB4336994A40}"/>
              </a:ext>
            </a:extLst>
          </p:cNvPr>
          <p:cNvSpPr txBox="1"/>
          <p:nvPr/>
        </p:nvSpPr>
        <p:spPr>
          <a:xfrm>
            <a:off x="2209799" y="8158260"/>
            <a:ext cx="8470372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C664E17-ACF2-2080-049B-260365C7B351}"/>
              </a:ext>
            </a:extLst>
          </p:cNvPr>
          <p:cNvSpPr txBox="1">
            <a:spLocks/>
          </p:cNvSpPr>
          <p:nvPr/>
        </p:nvSpPr>
        <p:spPr>
          <a:xfrm>
            <a:off x="2737643" y="7176635"/>
            <a:ext cx="6058431" cy="475195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강의 분야</a:t>
            </a:r>
            <a:endParaRPr lang="ko-KR" altLang="en-US" sz="28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886EA80-BDEB-E786-B73F-7A76285C0FC1}"/>
              </a:ext>
            </a:extLst>
          </p:cNvPr>
          <p:cNvSpPr txBox="1">
            <a:spLocks/>
          </p:cNvSpPr>
          <p:nvPr/>
        </p:nvSpPr>
        <p:spPr>
          <a:xfrm>
            <a:off x="2737643" y="7575865"/>
            <a:ext cx="6058431" cy="475195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웹 개발</a:t>
            </a:r>
            <a:endParaRPr lang="en-US" altLang="ko-KR" sz="2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6DB117-F11D-56A5-B126-A48110FB5F8C}"/>
              </a:ext>
            </a:extLst>
          </p:cNvPr>
          <p:cNvGrpSpPr/>
          <p:nvPr/>
        </p:nvGrpSpPr>
        <p:grpSpPr>
          <a:xfrm>
            <a:off x="2326741" y="4766061"/>
            <a:ext cx="6443407" cy="2023737"/>
            <a:chOff x="2352667" y="5385863"/>
            <a:chExt cx="6443407" cy="2023737"/>
          </a:xfrm>
        </p:grpSpPr>
        <p:sp>
          <p:nvSpPr>
            <p:cNvPr id="30" name="제목 1">
              <a:extLst>
                <a:ext uri="{FF2B5EF4-FFF2-40B4-BE49-F238E27FC236}">
                  <a16:creationId xmlns:a16="http://schemas.microsoft.com/office/drawing/2014/main" id="{7740E029-0817-2E3E-936E-DC277C3E4382}"/>
                </a:ext>
              </a:extLst>
            </p:cNvPr>
            <p:cNvSpPr txBox="1">
              <a:spLocks/>
            </p:cNvSpPr>
            <p:nvPr/>
          </p:nvSpPr>
          <p:spPr>
            <a:xfrm>
              <a:off x="2737643" y="5385863"/>
              <a:ext cx="6058431" cy="475195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1000"/>
                </a:spcBef>
                <a:defRPr/>
              </a:pPr>
              <a:r>
                <a:rPr lang="ko-KR" altLang="en-US" sz="21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경력사항</a:t>
              </a:r>
              <a:endPara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584C6"/>
                </a:solidFill>
                <a:latin typeface="Abadi" panose="020B0604020104020204" pitchFamily="34" charset="0"/>
                <a:ea typeface="G마켓 산스 TTF Medium" panose="02000000000000000000" pitchFamily="2" charset="-127"/>
              </a:endParaRPr>
            </a:p>
          </p:txBody>
        </p: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5693CDF7-5C54-CFAE-13B3-8A84C00F1E88}"/>
                </a:ext>
              </a:extLst>
            </p:cNvPr>
            <p:cNvSpPr txBox="1">
              <a:spLocks/>
            </p:cNvSpPr>
            <p:nvPr/>
          </p:nvSpPr>
          <p:spPr>
            <a:xfrm>
              <a:off x="2737642" y="5846736"/>
              <a:ext cx="6058431" cy="1562864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1000"/>
                </a:spcBef>
                <a:defRPr/>
              </a:pPr>
              <a:r>
                <a:rPr lang="ko-KR" altLang="en-US" sz="21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교육기부 활동 </a:t>
              </a:r>
              <a:r>
                <a:rPr lang="en-US" altLang="ko-KR" sz="21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(</a:t>
              </a:r>
              <a:r>
                <a:rPr lang="ko-KR" altLang="en-US" sz="21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인제 간단하죠</a:t>
              </a:r>
              <a:r>
                <a:rPr lang="en-US" altLang="ko-KR" sz="21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)</a:t>
              </a:r>
            </a:p>
            <a:p>
              <a:pPr>
                <a:lnSpc>
                  <a:spcPct val="130000"/>
                </a:lnSpc>
                <a:spcBef>
                  <a:spcPts val="1000"/>
                </a:spcBef>
                <a:defRPr/>
              </a:pPr>
              <a:r>
                <a:rPr lang="en-US" altLang="ko-KR" sz="21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NHN</a:t>
              </a:r>
              <a:r>
                <a:rPr lang="ko-KR" altLang="en-US" sz="21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 아카데미 부트캠프 과정 수강</a:t>
              </a:r>
              <a:endParaRPr lang="en-US" altLang="ko-KR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endParaRPr>
            </a:p>
            <a:p>
              <a:pPr>
                <a:lnSpc>
                  <a:spcPct val="130000"/>
                </a:lnSpc>
                <a:spcBef>
                  <a:spcPts val="1000"/>
                </a:spcBef>
                <a:defRPr/>
              </a:pPr>
              <a:r>
                <a:rPr lang="ko-KR" altLang="en-US" sz="21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현직 웹 개발자</a:t>
              </a:r>
              <a:endParaRPr lang="en-US" altLang="ko-KR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endParaRPr>
            </a:p>
          </p:txBody>
        </p:sp>
        <p:pic>
          <p:nvPicPr>
            <p:cNvPr id="47" name="Picture 33">
              <a:extLst>
                <a:ext uri="{FF2B5EF4-FFF2-40B4-BE49-F238E27FC236}">
                  <a16:creationId xmlns:a16="http://schemas.microsoft.com/office/drawing/2014/main" id="{C190C536-AD66-0604-03A8-488DFF3F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2667" y="5523690"/>
              <a:ext cx="241300" cy="190500"/>
            </a:xfrm>
            <a:prstGeom prst="rect">
              <a:avLst/>
            </a:prstGeom>
          </p:spPr>
        </p:pic>
      </p:grpSp>
      <p:pic>
        <p:nvPicPr>
          <p:cNvPr id="48" name="Picture 33">
            <a:extLst>
              <a:ext uri="{FF2B5EF4-FFF2-40B4-BE49-F238E27FC236}">
                <a16:creationId xmlns:a16="http://schemas.microsoft.com/office/drawing/2014/main" id="{AB3ACE2E-E136-8EDF-1104-98829854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67" y="7296465"/>
            <a:ext cx="241300" cy="19050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C70DF56-7FCA-D257-8C00-B6BB2ECBCB5C}"/>
              </a:ext>
            </a:extLst>
          </p:cNvPr>
          <p:cNvSpPr/>
          <p:nvPr/>
        </p:nvSpPr>
        <p:spPr>
          <a:xfrm>
            <a:off x="10793677" y="3373702"/>
            <a:ext cx="5368396" cy="5368396"/>
          </a:xfrm>
          <a:prstGeom prst="ellipse">
            <a:avLst/>
          </a:prstGeom>
          <a:noFill/>
          <a:ln w="82550">
            <a:solidFill>
              <a:srgbClr val="1C2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EFAEC1E-BCCA-3C4E-B313-95DBE0BB7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167" l="10000" r="90000">
                        <a14:foregroundMark x1="41944" y1="90278" x2="41944" y2="95278"/>
                        <a14:foregroundMark x1="42778" y1="89722" x2="45417" y2="91667"/>
                        <a14:foregroundMark x1="66389" y1="75278" x2="68472" y2="85139"/>
                        <a14:foregroundMark x1="69306" y1="86528" x2="69306" y2="91250"/>
                        <a14:foregroundMark x1="68537" y1="94306" x2="68423" y2="95139"/>
                        <a14:foregroundMark x1="68728" y1="92917" x2="68537" y2="94306"/>
                        <a14:foregroundMark x1="69167" y1="89722" x2="68728" y2="92917"/>
                        <a14:foregroundMark x1="69722" y1="91111" x2="69722" y2="91528"/>
                        <a14:foregroundMark x1="67083" y1="93056" x2="66909" y2="93404"/>
                        <a14:foregroundMark x1="65461" y1="95886" x2="64258" y2="98291"/>
                        <a14:foregroundMark x1="66806" y1="89722" x2="62500" y2="90694"/>
                        <a14:foregroundMark x1="53472" y1="87639" x2="54028" y2="98472"/>
                        <a14:foregroundMark x1="54028" y1="98472" x2="54306" y2="99167"/>
                        <a14:foregroundMark x1="53333" y1="90694" x2="48333" y2="98889"/>
                        <a14:foregroundMark x1="48333" y1="98889" x2="48333" y2="98889"/>
                        <a14:foregroundMark x1="66250" y1="89722" x2="66806" y2="89861"/>
                        <a14:foregroundMark x1="65045" y1="94282" x2="64722" y2="94444"/>
                        <a14:foregroundMark x1="67222" y1="93194" x2="66867" y2="93372"/>
                        <a14:backgroundMark x1="63750" y1="98889" x2="63750" y2="98889"/>
                        <a14:backgroundMark x1="63750" y1="99028" x2="64167" y2="99722"/>
                        <a14:backgroundMark x1="64583" y1="98611" x2="64167" y2="98889"/>
                        <a14:backgroundMark x1="63472" y1="98750" x2="63889" y2="99861"/>
                        <a14:backgroundMark x1="64028" y1="98333" x2="64583" y2="99722"/>
                        <a14:backgroundMark x1="40278" y1="29306" x2="40278" y2="29306"/>
                        <a14:backgroundMark x1="62778" y1="32222" x2="62778" y2="32222"/>
                        <a14:backgroundMark x1="38194" y1="74861" x2="38194" y2="74861"/>
                        <a14:backgroundMark x1="64861" y1="91111" x2="64861" y2="91111"/>
                        <a14:backgroundMark x1="64583" y1="91111" x2="64583" y2="91111"/>
                        <a14:backgroundMark x1="62500" y1="95972" x2="62500" y2="95972"/>
                        <a14:backgroundMark x1="65829" y1="95669" x2="65417" y2="95833"/>
                        <a14:backgroundMark x1="66111" y1="92778" x2="65694" y2="93194"/>
                        <a14:backgroundMark x1="65694" y1="93194" x2="65000" y2="93611"/>
                        <a14:backgroundMark x1="65000" y1="93750" x2="64722" y2="94028"/>
                        <a14:backgroundMark x1="67778" y1="94306" x2="66111" y2="95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0798" y="2714625"/>
            <a:ext cx="5615260" cy="5615260"/>
          </a:xfrm>
          <a:prstGeom prst="rect">
            <a:avLst/>
          </a:prstGeom>
        </p:spPr>
      </p:pic>
      <p:sp>
        <p:nvSpPr>
          <p:cNvPr id="6" name="텍스트 개체 틀 68">
            <a:extLst>
              <a:ext uri="{FF2B5EF4-FFF2-40B4-BE49-F238E27FC236}">
                <a16:creationId xmlns:a16="http://schemas.microsoft.com/office/drawing/2014/main" id="{D9763E87-427E-FB1E-9367-C83153665383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</p:spTree>
    <p:extLst>
      <p:ext uri="{BB962C8B-B14F-4D97-AF65-F5344CB8AC3E}">
        <p14:creationId xmlns:p14="http://schemas.microsoft.com/office/powerpoint/2010/main" val="7117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C02DE04-C219-FB33-7DF4-E3A966A3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3" y="1485900"/>
            <a:ext cx="17170657" cy="880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DD47A-199B-75FB-B777-26D5169155A5}"/>
              </a:ext>
            </a:extLst>
          </p:cNvPr>
          <p:cNvSpPr txBox="1"/>
          <p:nvPr/>
        </p:nvSpPr>
        <p:spPr>
          <a:xfrm>
            <a:off x="15251907" y="9619388"/>
            <a:ext cx="256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badi" panose="020B0604020104020204" pitchFamily="34" charset="0"/>
                <a:ea typeface="+mj-ea"/>
                <a:hlinkClick r:id="rId4"/>
              </a:rPr>
              <a:t>Amaranth10</a:t>
            </a:r>
            <a:endParaRPr lang="ko-KR" altLang="en-US" sz="3200" b="1" dirty="0">
              <a:solidFill>
                <a:schemeClr val="bg1"/>
              </a:solidFill>
              <a:latin typeface="Abadi" panose="020B0604020104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89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C1ED197-63A6-43A5-E0EF-EEF6F97CC2B3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강의 시작에 앞서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…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rgbClr val="E6FD72"/>
                </a:solidFill>
              </a:rPr>
              <a:t>{</a:t>
            </a:r>
            <a:r>
              <a:rPr lang="ko-KR" altLang="en-US" sz="2400" b="1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b="1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D37DFF"/>
                </a:solidFill>
              </a:rPr>
              <a:t>IT</a:t>
            </a:r>
            <a:r>
              <a:rPr lang="en-US" altLang="ko-KR" sz="2400" dirty="0">
                <a:solidFill>
                  <a:srgbClr val="D37DFF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sp>
        <p:nvSpPr>
          <p:cNvPr id="39" name="그래픽 12">
            <a:extLst>
              <a:ext uri="{FF2B5EF4-FFF2-40B4-BE49-F238E27FC236}">
                <a16:creationId xmlns:a16="http://schemas.microsoft.com/office/drawing/2014/main" id="{E8197102-3AED-1F11-A67B-0C93544AD52F}"/>
              </a:ext>
            </a:extLst>
          </p:cNvPr>
          <p:cNvSpPr/>
          <p:nvPr/>
        </p:nvSpPr>
        <p:spPr>
          <a:xfrm>
            <a:off x="2210791" y="4610906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294F5C8B-1EDD-DE74-67BA-A624E06D5D3C}"/>
              </a:ext>
            </a:extLst>
          </p:cNvPr>
          <p:cNvSpPr/>
          <p:nvPr/>
        </p:nvSpPr>
        <p:spPr>
          <a:xfrm>
            <a:off x="2286001" y="4721626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F1B14D36-C545-E125-7730-4F82C17C2138}"/>
              </a:ext>
            </a:extLst>
          </p:cNvPr>
          <p:cNvSpPr txBox="1">
            <a:spLocks/>
          </p:cNvSpPr>
          <p:nvPr/>
        </p:nvSpPr>
        <p:spPr>
          <a:xfrm>
            <a:off x="2895601" y="4416826"/>
            <a:ext cx="13563600" cy="146886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강의도 중요하지만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, 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수강생 분들에게 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‘</a:t>
            </a:r>
            <a:r>
              <a:rPr lang="ko-KR" altLang="en-US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의미 있는 시간</a:t>
            </a:r>
            <a:r>
              <a:rPr lang="en-US" altLang="ko-KR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’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을 만드는 것이 목표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43" name="그래픽 12">
            <a:extLst>
              <a:ext uri="{FF2B5EF4-FFF2-40B4-BE49-F238E27FC236}">
                <a16:creationId xmlns:a16="http://schemas.microsoft.com/office/drawing/2014/main" id="{9E807D47-5E69-C7C1-C77F-530F16B31AB6}"/>
              </a:ext>
            </a:extLst>
          </p:cNvPr>
          <p:cNvSpPr/>
          <p:nvPr/>
        </p:nvSpPr>
        <p:spPr>
          <a:xfrm>
            <a:off x="2210790" y="6555028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2EF30D65-96A3-2E00-126D-80A67237A8C9}"/>
              </a:ext>
            </a:extLst>
          </p:cNvPr>
          <p:cNvSpPr/>
          <p:nvPr/>
        </p:nvSpPr>
        <p:spPr>
          <a:xfrm>
            <a:off x="2286000" y="6665748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4C729B50-7938-1525-19A2-8FF7B35174A3}"/>
              </a:ext>
            </a:extLst>
          </p:cNvPr>
          <p:cNvSpPr txBox="1">
            <a:spLocks/>
          </p:cNvSpPr>
          <p:nvPr/>
        </p:nvSpPr>
        <p:spPr>
          <a:xfrm>
            <a:off x="2895600" y="6360948"/>
            <a:ext cx="13563600" cy="74866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강의 중간중간 궁금한 내용 있다면 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‘</a:t>
            </a:r>
            <a:r>
              <a:rPr lang="ko-KR" altLang="en-US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질문</a:t>
            </a:r>
            <a:r>
              <a:rPr lang="en-US" altLang="ko-KR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’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해주세요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.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76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EB3432-A96D-145A-9362-10AD94F28830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ea"/>
              </a:rPr>
              <a:t>PART1. </a:t>
            </a: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ea"/>
              </a:rPr>
              <a:t>웹 이란</a:t>
            </a: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ea"/>
              </a:rPr>
              <a:t>?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32D73-322B-D8C4-DCFF-435B2703B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3070152"/>
            <a:ext cx="13316140" cy="64243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1EFF1F-6806-442C-6EC8-04628BE1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826" y="3070152"/>
            <a:ext cx="12162574" cy="69424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82E0E0-A8EE-5871-89EE-3070A0B25FC5}"/>
              </a:ext>
            </a:extLst>
          </p:cNvPr>
          <p:cNvSpPr/>
          <p:nvPr/>
        </p:nvSpPr>
        <p:spPr>
          <a:xfrm>
            <a:off x="2209799" y="4991100"/>
            <a:ext cx="13792202" cy="1905000"/>
          </a:xfrm>
          <a:prstGeom prst="rect">
            <a:avLst/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2">
            <a:extLst>
              <a:ext uri="{FF2B5EF4-FFF2-40B4-BE49-F238E27FC236}">
                <a16:creationId xmlns:a16="http://schemas.microsoft.com/office/drawing/2014/main" id="{6B3C43FB-1666-4AE3-4F49-41E3F0331900}"/>
              </a:ext>
            </a:extLst>
          </p:cNvPr>
          <p:cNvSpPr/>
          <p:nvPr/>
        </p:nvSpPr>
        <p:spPr>
          <a:xfrm>
            <a:off x="2340915" y="5337580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chemeClr val="bg1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AD1E7AC-7630-249B-AA35-4F8A7E9DF9B3}"/>
              </a:ext>
            </a:extLst>
          </p:cNvPr>
          <p:cNvSpPr/>
          <p:nvPr/>
        </p:nvSpPr>
        <p:spPr>
          <a:xfrm>
            <a:off x="2416125" y="5448300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7F9DD87-6E4F-D84B-E07E-ABC264AB5FDE}"/>
              </a:ext>
            </a:extLst>
          </p:cNvPr>
          <p:cNvSpPr txBox="1">
            <a:spLocks/>
          </p:cNvSpPr>
          <p:nvPr/>
        </p:nvSpPr>
        <p:spPr>
          <a:xfrm>
            <a:off x="2895601" y="5143500"/>
            <a:ext cx="13563600" cy="159710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인터넷을 통해 접근할 수 있는 </a:t>
            </a:r>
            <a:r>
              <a:rPr lang="ko-KR" altLang="en-US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방대한 정보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 와 </a:t>
            </a:r>
            <a:r>
              <a:rPr lang="ko-KR" altLang="en-US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서비스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를 </a:t>
            </a:r>
            <a:endParaRPr lang="en-US" altLang="ko-KR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제공하는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시스템</a:t>
            </a:r>
          </a:p>
        </p:txBody>
      </p:sp>
      <p:sp>
        <p:nvSpPr>
          <p:cNvPr id="4" name="텍스트 개체 틀 68">
            <a:extLst>
              <a:ext uri="{FF2B5EF4-FFF2-40B4-BE49-F238E27FC236}">
                <a16:creationId xmlns:a16="http://schemas.microsoft.com/office/drawing/2014/main" id="{12DF8264-2FBD-5D90-020F-1AA186356624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rgbClr val="E6FD72"/>
                </a:solidFill>
              </a:rPr>
              <a:t>{</a:t>
            </a:r>
            <a:r>
              <a:rPr lang="ko-KR" altLang="en-US" sz="2400" b="1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b="1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D37DFF"/>
                </a:solidFill>
              </a:rPr>
              <a:t>IT</a:t>
            </a:r>
            <a:r>
              <a:rPr lang="en-US" altLang="ko-KR" sz="2400" dirty="0">
                <a:solidFill>
                  <a:srgbClr val="D37DFF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</p:spTree>
    <p:extLst>
      <p:ext uri="{BB962C8B-B14F-4D97-AF65-F5344CB8AC3E}">
        <p14:creationId xmlns:p14="http://schemas.microsoft.com/office/powerpoint/2010/main" val="41849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C1ED197-63A6-43A5-E0EF-EEF6F97CC2B3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웹 이란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?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rgbClr val="E6FD72"/>
                </a:solidFill>
              </a:rPr>
              <a:t>{</a:t>
            </a:r>
            <a:r>
              <a:rPr lang="ko-KR" altLang="en-US" sz="2400" b="1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b="1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D37DFF"/>
                </a:solidFill>
              </a:rPr>
              <a:t>IT</a:t>
            </a:r>
            <a:r>
              <a:rPr lang="en-US" altLang="ko-KR" sz="2400" dirty="0">
                <a:solidFill>
                  <a:srgbClr val="D37DFF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5CE35AC-B442-9DB0-B3A8-6CE6242C2567}"/>
              </a:ext>
            </a:extLst>
          </p:cNvPr>
          <p:cNvSpPr/>
          <p:nvPr/>
        </p:nvSpPr>
        <p:spPr>
          <a:xfrm>
            <a:off x="2217056" y="4429411"/>
            <a:ext cx="3746289" cy="3746289"/>
          </a:xfrm>
          <a:prstGeom prst="ellipse">
            <a:avLst/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9005DF-7ABA-BC6D-9CEC-CE5D4889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82" y="4825624"/>
            <a:ext cx="2704204" cy="270420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BE70D96-C6A2-1FCE-27EC-B1A71D3B888E}"/>
              </a:ext>
            </a:extLst>
          </p:cNvPr>
          <p:cNvSpPr/>
          <p:nvPr/>
        </p:nvSpPr>
        <p:spPr>
          <a:xfrm>
            <a:off x="7198283" y="4429410"/>
            <a:ext cx="3746289" cy="3746289"/>
          </a:xfrm>
          <a:prstGeom prst="ellipse">
            <a:avLst/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0E17E9-C12D-9F38-FC64-8713D792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884" y="4859597"/>
            <a:ext cx="2670231" cy="267023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2188BFCB-4796-97F7-B15B-4C7A142A31BC}"/>
              </a:ext>
            </a:extLst>
          </p:cNvPr>
          <p:cNvSpPr/>
          <p:nvPr/>
        </p:nvSpPr>
        <p:spPr>
          <a:xfrm>
            <a:off x="12179510" y="4433351"/>
            <a:ext cx="3746289" cy="3746289"/>
          </a:xfrm>
          <a:prstGeom prst="ellipse">
            <a:avLst/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3FBEC3-8EB2-9992-5D66-46073591C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143500"/>
            <a:ext cx="2262187" cy="22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ACFCB8B-18C8-A634-E0A8-EFAD6C46C802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웹 </a:t>
            </a: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ea"/>
              </a:rPr>
              <a:t>이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?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E19AE4-A7CD-0244-122D-DDF44AB4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270" y="3430229"/>
            <a:ext cx="3662777" cy="36627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AB40F2-71B0-F656-3880-3FF30E653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18" y="4217298"/>
            <a:ext cx="1246961" cy="12469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BBA0F4-DF76-141E-87F2-0BDDC10C4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5772" y="5261618"/>
            <a:ext cx="1246960" cy="1246960"/>
          </a:xfrm>
          <a:prstGeom prst="rect">
            <a:avLst/>
          </a:prstGeom>
        </p:spPr>
      </p:pic>
      <p:sp>
        <p:nvSpPr>
          <p:cNvPr id="24" name="텍스트 개체 틀 68">
            <a:extLst>
              <a:ext uri="{FF2B5EF4-FFF2-40B4-BE49-F238E27FC236}">
                <a16:creationId xmlns:a16="http://schemas.microsoft.com/office/drawing/2014/main" id="{34DFECBF-597A-C07F-C1A7-D8758AAFE44A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rgbClr val="E6FD72"/>
                </a:solidFill>
              </a:rPr>
              <a:t>{</a:t>
            </a:r>
            <a:r>
              <a:rPr lang="ko-KR" altLang="en-US" sz="2400" b="1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b="1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D37DFF"/>
                </a:solidFill>
              </a:rPr>
              <a:t>IT</a:t>
            </a:r>
            <a:r>
              <a:rPr lang="en-US" altLang="ko-KR" sz="2400" dirty="0">
                <a:solidFill>
                  <a:srgbClr val="D37DFF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CEA331-27B5-4BB9-8860-55D54C19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83" t="22180" r="23497" b="22180"/>
          <a:stretch/>
        </p:blipFill>
        <p:spPr>
          <a:xfrm>
            <a:off x="2756379" y="4172597"/>
            <a:ext cx="2366478" cy="2469368"/>
          </a:xfrm>
          <a:prstGeom prst="ellipse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EA373096-46C1-6D8C-2947-DE05DAE9CEAB}"/>
              </a:ext>
            </a:extLst>
          </p:cNvPr>
          <p:cNvSpPr txBox="1">
            <a:spLocks/>
          </p:cNvSpPr>
          <p:nvPr/>
        </p:nvSpPr>
        <p:spPr>
          <a:xfrm>
            <a:off x="3155063" y="7697663"/>
            <a:ext cx="13563600" cy="12911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월드 와이드 웹</a:t>
            </a: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(World Wide Web)</a:t>
            </a:r>
            <a:r>
              <a:rPr lang="ko-KR" altLang="en-US" sz="2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은 인터넷의 서비스 중 하나</a:t>
            </a:r>
            <a:endParaRPr lang="en-US" altLang="ko-KR" sz="2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정보를 공유할 수 있는 전 세계적인 정보 공간</a:t>
            </a:r>
            <a:endParaRPr lang="ko-KR" altLang="en-US" sz="2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38" name="그래픽 12">
            <a:extLst>
              <a:ext uri="{FF2B5EF4-FFF2-40B4-BE49-F238E27FC236}">
                <a16:creationId xmlns:a16="http://schemas.microsoft.com/office/drawing/2014/main" id="{74C25F53-1BED-F59E-69D3-B012719984EA}"/>
              </a:ext>
            </a:extLst>
          </p:cNvPr>
          <p:cNvSpPr/>
          <p:nvPr/>
        </p:nvSpPr>
        <p:spPr>
          <a:xfrm>
            <a:off x="2581680" y="7819203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BCC0BDB-0724-E8DF-7210-9C3135D3A3FB}"/>
              </a:ext>
            </a:extLst>
          </p:cNvPr>
          <p:cNvSpPr/>
          <p:nvPr/>
        </p:nvSpPr>
        <p:spPr>
          <a:xfrm>
            <a:off x="2656890" y="7929923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AAAE5CF-A594-0D35-D3A4-2C28708FD40A}"/>
              </a:ext>
            </a:extLst>
          </p:cNvPr>
          <p:cNvSpPr/>
          <p:nvPr/>
        </p:nvSpPr>
        <p:spPr>
          <a:xfrm>
            <a:off x="12042837" y="4959601"/>
            <a:ext cx="2104936" cy="665225"/>
          </a:xfrm>
          <a:prstGeom prst="roundRect">
            <a:avLst/>
          </a:prstGeom>
          <a:solidFill>
            <a:srgbClr val="FFEAA7"/>
          </a:solidFill>
          <a:ln w="1143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+mn-ea"/>
              </a:rPr>
              <a:t>WWW</a:t>
            </a:r>
            <a:endParaRPr lang="ko-KR" altLang="en-US" sz="4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137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C56CBA-E716-A92D-5ED9-5167A348FE51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웹 이란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+mj-ea"/>
              </a:rPr>
              <a:t>?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rgbClr val="E6FD72"/>
                </a:solidFill>
              </a:rPr>
              <a:t>{</a:t>
            </a:r>
            <a:r>
              <a:rPr lang="ko-KR" altLang="en-US" sz="2400" b="1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b="1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D37DFF"/>
                </a:solidFill>
              </a:rPr>
              <a:t>IT</a:t>
            </a:r>
            <a:r>
              <a:rPr lang="en-US" altLang="ko-KR" sz="2400" dirty="0">
                <a:solidFill>
                  <a:srgbClr val="D37DFF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F1B14D36-C545-E125-7730-4F82C17C2138}"/>
              </a:ext>
            </a:extLst>
          </p:cNvPr>
          <p:cNvSpPr txBox="1">
            <a:spLocks/>
          </p:cNvSpPr>
          <p:nvPr/>
        </p:nvSpPr>
        <p:spPr>
          <a:xfrm>
            <a:off x="4191000" y="7976234"/>
            <a:ext cx="12115799" cy="74866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웹 브라우저 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: 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웹의 컨텐츠를 검색 및 열람하기 위한 탐색기</a:t>
            </a:r>
            <a:endParaRPr lang="en-US" altLang="ko-KR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728C8FE-0249-6CCE-C99A-9EDD6AED4EDE}"/>
              </a:ext>
            </a:extLst>
          </p:cNvPr>
          <p:cNvSpPr txBox="1">
            <a:spLocks/>
          </p:cNvSpPr>
          <p:nvPr/>
        </p:nvSpPr>
        <p:spPr>
          <a:xfrm>
            <a:off x="4190999" y="6568755"/>
            <a:ext cx="12115799" cy="74866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웹 서버 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: 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인터넷에 웹사이트를 호스팅하는 컴퓨터</a:t>
            </a:r>
            <a:endParaRPr lang="en-US" altLang="ko-KR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FADB03F-39D7-BA4B-6B57-5DBD069B0ED9}"/>
              </a:ext>
            </a:extLst>
          </p:cNvPr>
          <p:cNvSpPr txBox="1">
            <a:spLocks/>
          </p:cNvSpPr>
          <p:nvPr/>
        </p:nvSpPr>
        <p:spPr>
          <a:xfrm>
            <a:off x="4190999" y="5306273"/>
            <a:ext cx="12115799" cy="74866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웹 사이트 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: 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웹 페이지들의 모음</a:t>
            </a:r>
            <a:endParaRPr lang="en-US" altLang="ko-KR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72E90F4-271F-DDD8-846A-7BF29E04508B}"/>
              </a:ext>
            </a:extLst>
          </p:cNvPr>
          <p:cNvSpPr txBox="1">
            <a:spLocks/>
          </p:cNvSpPr>
          <p:nvPr/>
        </p:nvSpPr>
        <p:spPr>
          <a:xfrm>
            <a:off x="4190999" y="3930109"/>
            <a:ext cx="12115799" cy="74866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웹 페이지 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: 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웹 브라우저에서 보여지는 화면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(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문서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A67443-9151-83BF-7285-F437F838E767}"/>
              </a:ext>
            </a:extLst>
          </p:cNvPr>
          <p:cNvSpPr/>
          <p:nvPr/>
        </p:nvSpPr>
        <p:spPr>
          <a:xfrm>
            <a:off x="2591455" y="3684712"/>
            <a:ext cx="1347488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ADD4116-FCC9-1D15-B05D-1C8E2606FC95}"/>
              </a:ext>
            </a:extLst>
          </p:cNvPr>
          <p:cNvSpPr/>
          <p:nvPr/>
        </p:nvSpPr>
        <p:spPr>
          <a:xfrm>
            <a:off x="2567642" y="5016352"/>
            <a:ext cx="1347488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49C7F60-63DB-F962-A1D3-E831AE7BA8FE}"/>
              </a:ext>
            </a:extLst>
          </p:cNvPr>
          <p:cNvSpPr/>
          <p:nvPr/>
        </p:nvSpPr>
        <p:spPr>
          <a:xfrm>
            <a:off x="2596217" y="6336262"/>
            <a:ext cx="1347488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163F235-8E7D-2753-B44C-9EF4C5AC493F}"/>
              </a:ext>
            </a:extLst>
          </p:cNvPr>
          <p:cNvSpPr/>
          <p:nvPr/>
        </p:nvSpPr>
        <p:spPr>
          <a:xfrm>
            <a:off x="2583517" y="7683028"/>
            <a:ext cx="1347488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E997AC-E55C-E31C-AD6E-D706CB22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07" y="7766499"/>
            <a:ext cx="1091704" cy="1091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B33663-3D04-A698-D34F-60A419C3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652" y="6408458"/>
            <a:ext cx="1125055" cy="11250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1C999F-067D-53A5-7823-BFAFD4556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333" y="3750783"/>
            <a:ext cx="1118178" cy="11181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B3107C-FCE7-B3CB-6899-4FA604782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552" y="5030129"/>
            <a:ext cx="1195740" cy="11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13855</TotalTime>
  <Words>911</Words>
  <Application>Microsoft Office PowerPoint</Application>
  <PresentationFormat>사용자 지정</PresentationFormat>
  <Paragraphs>225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Pretendard Regular</vt:lpstr>
      <vt:lpstr>Noto Sans CJK KR Regular</vt:lpstr>
      <vt:lpstr>맑은 고딕</vt:lpstr>
      <vt:lpstr>Elice DigitalBaeum OTF</vt:lpstr>
      <vt:lpstr>Abadi</vt:lpstr>
      <vt:lpstr>Pretendard SemiBold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yealim shin</dc:creator>
  <cp:lastModifiedBy>종현 임</cp:lastModifiedBy>
  <cp:revision>89</cp:revision>
  <dcterms:created xsi:type="dcterms:W3CDTF">2006-08-16T00:00:00Z</dcterms:created>
  <dcterms:modified xsi:type="dcterms:W3CDTF">2024-10-01T06:26:32Z</dcterms:modified>
</cp:coreProperties>
</file>